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8" r:id="rId4"/>
  </p:sldMasterIdLst>
  <p:notesMasterIdLst>
    <p:notesMasterId r:id="rId30"/>
  </p:notesMasterIdLst>
  <p:sldIdLst>
    <p:sldId id="266" r:id="rId5"/>
    <p:sldId id="267" r:id="rId6"/>
    <p:sldId id="319" r:id="rId7"/>
    <p:sldId id="313" r:id="rId8"/>
    <p:sldId id="314" r:id="rId9"/>
    <p:sldId id="278" r:id="rId10"/>
    <p:sldId id="295" r:id="rId11"/>
    <p:sldId id="294" r:id="rId12"/>
    <p:sldId id="315" r:id="rId13"/>
    <p:sldId id="316" r:id="rId14"/>
    <p:sldId id="293" r:id="rId15"/>
    <p:sldId id="306" r:id="rId16"/>
    <p:sldId id="320" r:id="rId17"/>
    <p:sldId id="324" r:id="rId18"/>
    <p:sldId id="298" r:id="rId19"/>
    <p:sldId id="321" r:id="rId20"/>
    <p:sldId id="325" r:id="rId21"/>
    <p:sldId id="326" r:id="rId22"/>
    <p:sldId id="322" r:id="rId23"/>
    <p:sldId id="323" r:id="rId24"/>
    <p:sldId id="327" r:id="rId25"/>
    <p:sldId id="328" r:id="rId26"/>
    <p:sldId id="329" r:id="rId27"/>
    <p:sldId id="330" r:id="rId28"/>
    <p:sldId id="312" r:id="rId2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7321"/>
    <a:srgbClr val="340C3D"/>
    <a:srgbClr val="82807E"/>
    <a:srgbClr val="8E7898"/>
    <a:srgbClr val="FFD200"/>
    <a:srgbClr val="13B5EA"/>
    <a:srgbClr val="4A22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8F47FD-7151-4841-B7D9-ABA97674620E}" v="2" dt="2025-05-15T12:57:11.9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38" autoAdjust="0"/>
    <p:restoredTop sz="87211" autoAdjust="0"/>
  </p:normalViewPr>
  <p:slideViewPr>
    <p:cSldViewPr snapToGrid="0" snapToObjects="1">
      <p:cViewPr varScale="1">
        <p:scale>
          <a:sx n="73" d="100"/>
          <a:sy n="73" d="100"/>
        </p:scale>
        <p:origin x="1056" y="44"/>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Baker" userId="ec6199f2-1393-4d61-bf43-949919d0f5dc" providerId="ADAL" clId="{54F3483A-A5A2-4B36-9192-8B81AEB7EABF}"/>
    <pc:docChg chg="custSel modSld">
      <pc:chgData name="Jessica Baker" userId="ec6199f2-1393-4d61-bf43-949919d0f5dc" providerId="ADAL" clId="{54F3483A-A5A2-4B36-9192-8B81AEB7EABF}" dt="2025-04-04T19:23:02.869" v="0" actId="478"/>
      <pc:docMkLst>
        <pc:docMk/>
      </pc:docMkLst>
      <pc:sldChg chg="delSp mod">
        <pc:chgData name="Jessica Baker" userId="ec6199f2-1393-4d61-bf43-949919d0f5dc" providerId="ADAL" clId="{54F3483A-A5A2-4B36-9192-8B81AEB7EABF}" dt="2025-04-04T19:23:02.869" v="0" actId="478"/>
        <pc:sldMkLst>
          <pc:docMk/>
          <pc:sldMk cId="3440525472" sldId="312"/>
        </pc:sldMkLst>
      </pc:sldChg>
    </pc:docChg>
  </pc:docChgLst>
  <pc:docChgLst>
    <pc:chgData name="Jessica Baker" userId="ec6199f2-1393-4d61-bf43-949919d0f5dc" providerId="ADAL" clId="{3D8F47FD-7151-4841-B7D9-ABA97674620E}"/>
    <pc:docChg chg="modSld">
      <pc:chgData name="Jessica Baker" userId="ec6199f2-1393-4d61-bf43-949919d0f5dc" providerId="ADAL" clId="{3D8F47FD-7151-4841-B7D9-ABA97674620E}" dt="2025-05-15T12:57:02.968" v="0" actId="732"/>
      <pc:docMkLst>
        <pc:docMk/>
      </pc:docMkLst>
      <pc:sldChg chg="modSp mod">
        <pc:chgData name="Jessica Baker" userId="ec6199f2-1393-4d61-bf43-949919d0f5dc" providerId="ADAL" clId="{3D8F47FD-7151-4841-B7D9-ABA97674620E}" dt="2025-05-15T12:57:02.968" v="0" actId="732"/>
        <pc:sldMkLst>
          <pc:docMk/>
          <pc:sldMk cId="1243325065" sldId="294"/>
        </pc:sldMkLst>
        <pc:picChg chg="mod modCrop">
          <ac:chgData name="Jessica Baker" userId="ec6199f2-1393-4d61-bf43-949919d0f5dc" providerId="ADAL" clId="{3D8F47FD-7151-4841-B7D9-ABA97674620E}" dt="2025-05-15T12:57:02.968" v="0" actId="732"/>
          <ac:picMkLst>
            <pc:docMk/>
            <pc:sldMk cId="1243325065" sldId="294"/>
            <ac:picMk id="8" creationId="{4626113A-1EF1-260D-B1FE-2D2C642B94EC}"/>
          </ac:picMkLst>
        </pc:picChg>
      </pc:sldChg>
    </pc:docChg>
  </pc:docChgLst>
  <pc:docChgLst>
    <pc:chgData name="Mo Burke" userId="S::mo.burke_nyec.org#ext#@fhi360web.onmicrosoft.com::9e204e93-8bd7-434e-b12a-03f6a83fb28f" providerId="AD" clId="Web-{ABFC0883-6F9B-2E43-033D-A5DC861C60BF}"/>
    <pc:docChg chg="modSld">
      <pc:chgData name="Mo Burke" userId="S::mo.burke_nyec.org#ext#@fhi360web.onmicrosoft.com::9e204e93-8bd7-434e-b12a-03f6a83fb28f" providerId="AD" clId="Web-{ABFC0883-6F9B-2E43-033D-A5DC861C60BF}" dt="2025-04-24T15:28:33.565" v="61" actId="1076"/>
      <pc:docMkLst>
        <pc:docMk/>
      </pc:docMkLst>
      <pc:sldChg chg="modSp">
        <pc:chgData name="Mo Burke" userId="S::mo.burke_nyec.org#ext#@fhi360web.onmicrosoft.com::9e204e93-8bd7-434e-b12a-03f6a83fb28f" providerId="AD" clId="Web-{ABFC0883-6F9B-2E43-033D-A5DC861C60BF}" dt="2025-04-24T15:26:54.425" v="2" actId="14100"/>
        <pc:sldMkLst>
          <pc:docMk/>
          <pc:sldMk cId="3886330297" sldId="306"/>
        </pc:sldMkLst>
        <pc:spChg chg="mod">
          <ac:chgData name="Mo Burke" userId="S::mo.burke_nyec.org#ext#@fhi360web.onmicrosoft.com::9e204e93-8bd7-434e-b12a-03f6a83fb28f" providerId="AD" clId="Web-{ABFC0883-6F9B-2E43-033D-A5DC861C60BF}" dt="2025-04-24T15:26:54.425" v="2" actId="14100"/>
          <ac:spMkLst>
            <pc:docMk/>
            <pc:sldMk cId="3886330297" sldId="306"/>
            <ac:spMk id="3" creationId="{D833C07D-7328-14AD-B4EC-AF124D2F1498}"/>
          </ac:spMkLst>
        </pc:spChg>
      </pc:sldChg>
      <pc:sldChg chg="addSp modSp">
        <pc:chgData name="Mo Burke" userId="S::mo.burke_nyec.org#ext#@fhi360web.onmicrosoft.com::9e204e93-8bd7-434e-b12a-03f6a83fb28f" providerId="AD" clId="Web-{ABFC0883-6F9B-2E43-033D-A5DC861C60BF}" dt="2025-04-24T15:28:33.565" v="61" actId="1076"/>
        <pc:sldMkLst>
          <pc:docMk/>
          <pc:sldMk cId="1803154017" sldId="320"/>
        </pc:sldMkLst>
        <pc:spChg chg="add mod">
          <ac:chgData name="Mo Burke" userId="S::mo.burke_nyec.org#ext#@fhi360web.onmicrosoft.com::9e204e93-8bd7-434e-b12a-03f6a83fb28f" providerId="AD" clId="Web-{ABFC0883-6F9B-2E43-033D-A5DC861C60BF}" dt="2025-04-24T15:28:33.565" v="61" actId="1076"/>
          <ac:spMkLst>
            <pc:docMk/>
            <pc:sldMk cId="1803154017" sldId="320"/>
            <ac:spMk id="3" creationId="{44589506-8D7C-2EFE-6BD2-C03E624206BB}"/>
          </ac:spMkLst>
        </pc:spChg>
        <pc:spChg chg="mod">
          <ac:chgData name="Mo Burke" userId="S::mo.burke_nyec.org#ext#@fhi360web.onmicrosoft.com::9e204e93-8bd7-434e-b12a-03f6a83fb28f" providerId="AD" clId="Web-{ABFC0883-6F9B-2E43-033D-A5DC861C60BF}" dt="2025-04-24T15:27:25.066" v="10" actId="1076"/>
          <ac:spMkLst>
            <pc:docMk/>
            <pc:sldMk cId="1803154017" sldId="320"/>
            <ac:spMk id="7" creationId="{A6621A59-84FC-5169-3F25-8E957BBBFFBE}"/>
          </ac:spMkLst>
        </pc:spChg>
        <pc:picChg chg="mod">
          <ac:chgData name="Mo Burke" userId="S::mo.burke_nyec.org#ext#@fhi360web.onmicrosoft.com::9e204e93-8bd7-434e-b12a-03f6a83fb28f" providerId="AD" clId="Web-{ABFC0883-6F9B-2E43-033D-A5DC861C60BF}" dt="2025-04-24T15:27:08.003" v="4" actId="1076"/>
          <ac:picMkLst>
            <pc:docMk/>
            <pc:sldMk cId="1803154017" sldId="320"/>
            <ac:picMk id="5" creationId="{5B739DA5-5AF4-0CC2-8956-F8D79103D0EC}"/>
          </ac:picMkLst>
        </pc:picChg>
        <pc:picChg chg="mod">
          <ac:chgData name="Mo Burke" userId="S::mo.burke_nyec.org#ext#@fhi360web.onmicrosoft.com::9e204e93-8bd7-434e-b12a-03f6a83fb28f" providerId="AD" clId="Web-{ABFC0883-6F9B-2E43-033D-A5DC861C60BF}" dt="2025-04-24T15:27:08.019" v="5" actId="1076"/>
          <ac:picMkLst>
            <pc:docMk/>
            <pc:sldMk cId="1803154017" sldId="320"/>
            <ac:picMk id="6" creationId="{DD36B2D2-9691-5E42-3503-EAB8CA6A5136}"/>
          </ac:picMkLst>
        </pc:picChg>
      </pc:sldChg>
      <pc:sldChg chg="modSp">
        <pc:chgData name="Mo Burke" userId="S::mo.burke_nyec.org#ext#@fhi360web.onmicrosoft.com::9e204e93-8bd7-434e-b12a-03f6a83fb28f" providerId="AD" clId="Web-{ABFC0883-6F9B-2E43-033D-A5DC861C60BF}" dt="2025-04-24T15:26:46.269" v="1" actId="1076"/>
        <pc:sldMkLst>
          <pc:docMk/>
          <pc:sldMk cId="4178623988" sldId="324"/>
        </pc:sldMkLst>
        <pc:spChg chg="mod">
          <ac:chgData name="Mo Burke" userId="S::mo.burke_nyec.org#ext#@fhi360web.onmicrosoft.com::9e204e93-8bd7-434e-b12a-03f6a83fb28f" providerId="AD" clId="Web-{ABFC0883-6F9B-2E43-033D-A5DC861C60BF}" dt="2025-04-24T15:26:46.269" v="1" actId="1076"/>
          <ac:spMkLst>
            <pc:docMk/>
            <pc:sldMk cId="4178623988" sldId="324"/>
            <ac:spMk id="3" creationId="{9ECD4A71-3E66-636B-3BF9-BBB4511FEEE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38756-B850-B64A-875D-C9A1D7F692E1}" type="datetimeFigureOut">
              <a:rPr lang="en-US" smtClean="0"/>
              <a:t>5/15/2025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CC9BF-B594-A845-9C62-34639A918F35}" type="slidenum">
              <a:rPr lang="en-US" smtClean="0"/>
              <a:t>‹#›</a:t>
            </a:fld>
            <a:endParaRPr lang="en-US"/>
          </a:p>
        </p:txBody>
      </p:sp>
    </p:spTree>
    <p:extLst>
      <p:ext uri="{BB962C8B-B14F-4D97-AF65-F5344CB8AC3E}">
        <p14:creationId xmlns:p14="http://schemas.microsoft.com/office/powerpoint/2010/main" val="205923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doi.org/10.3998/jmmh.10381607.0007.104"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jstor.org/stable/48515462"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apa.org/about/apa/equity-diversity-inclusion/language-guideline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lyrahealth.com/resources/guide/recognizing-and-addressing-mental-health-stigma-at-work/?utm_source=bing&amp;utm_medium=paidsearch&amp;utm_campaign=pa-2023-q3-search-bing-recognizing-mental-health-stigma&amp;utm_content=mental-health-stigma&amp;campaignid=424270955&amp;adgroupid=1354600821742582&amp;adid=&amp;msclkid=54d5153b2de01347e6b772be6d1f380d"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Articles:</a:t>
            </a:r>
          </a:p>
          <a:p>
            <a:endParaRPr lang="en-US" dirty="0">
              <a:ea typeface="Calibri"/>
              <a:cs typeface="Calibri"/>
            </a:endParaRPr>
          </a:p>
          <a:p>
            <a:r>
              <a:rPr lang="en-US" dirty="0">
                <a:ea typeface="Calibri"/>
                <a:cs typeface="Calibri"/>
              </a:rPr>
              <a:t>1 - </a:t>
            </a:r>
            <a:r>
              <a:rPr lang="en-US" dirty="0"/>
              <a:t>Amri, S., &amp; </a:t>
            </a:r>
            <a:r>
              <a:rPr lang="en-US" dirty="0" err="1"/>
              <a:t>Bemak</a:t>
            </a:r>
            <a:r>
              <a:rPr lang="en-US" dirty="0"/>
              <a:t>, F. (2013). Mental Health Help-Seeking Behaviors of Muslim Immigrants in the United States: Overcoming Social Stigma and Cultural Mistrust. </a:t>
            </a:r>
            <a:r>
              <a:rPr lang="en-US" i="1" dirty="0"/>
              <a:t>Journal of Muslim Mental Health</a:t>
            </a:r>
            <a:r>
              <a:rPr lang="en-US" dirty="0"/>
              <a:t>, </a:t>
            </a:r>
            <a:r>
              <a:rPr lang="en-US" i="1" dirty="0"/>
              <a:t>7</a:t>
            </a:r>
            <a:r>
              <a:rPr lang="en-US" dirty="0"/>
              <a:t>(1). </a:t>
            </a:r>
            <a:r>
              <a:rPr lang="en-US" u="sng" dirty="0">
                <a:hlinkClick r:id="rId3"/>
              </a:rPr>
              <a:t>https://doi.org/10.3998/jmmh.10381607.0007.104</a:t>
            </a:r>
          </a:p>
          <a:p>
            <a:r>
              <a:rPr lang="en-US">
                <a:ea typeface="Calibri"/>
                <a:cs typeface="Calibri"/>
              </a:rPr>
              <a:t>2- </a:t>
            </a:r>
            <a:r>
              <a:rPr lang="en-US"/>
              <a:t> </a:t>
            </a:r>
            <a:r>
              <a:rPr lang="en-US" dirty="0"/>
              <a:t>Roberts, L. R., Mann, S. K., &amp; Montgomery, S. B. (2016). Mental Health and Sociocultural Determinants in an Asian Indian Community. </a:t>
            </a:r>
            <a:r>
              <a:rPr lang="en-US" i="1" dirty="0"/>
              <a:t>Family and Community Health</a:t>
            </a:r>
            <a:r>
              <a:rPr lang="en-US" dirty="0"/>
              <a:t>, </a:t>
            </a:r>
            <a:r>
              <a:rPr lang="en-US" i="1" dirty="0"/>
              <a:t>39</a:t>
            </a:r>
            <a:r>
              <a:rPr lang="en-US" dirty="0"/>
              <a:t>(1), 31–39. </a:t>
            </a:r>
            <a:r>
              <a:rPr lang="en-US" dirty="0">
                <a:hlinkClick r:id="rId4"/>
              </a:rPr>
              <a:t>https://www.jstor.org/stable/48515462</a:t>
            </a:r>
            <a:endParaRPr lang="en-US" u="sng" dirty="0">
              <a:ea typeface="Calibri"/>
              <a:cs typeface="Calibri"/>
            </a:endParaRPr>
          </a:p>
          <a:p>
            <a:endParaRPr lang="en-US" u="sng" dirty="0">
              <a:ea typeface="Calibri"/>
              <a:cs typeface="Calibri"/>
            </a:endParaRPr>
          </a:p>
        </p:txBody>
      </p:sp>
      <p:sp>
        <p:nvSpPr>
          <p:cNvPr id="4" name="Slide Number Placeholder 3"/>
          <p:cNvSpPr>
            <a:spLocks noGrp="1"/>
          </p:cNvSpPr>
          <p:nvPr>
            <p:ph type="sldNum" sz="quarter" idx="5"/>
          </p:nvPr>
        </p:nvSpPr>
        <p:spPr/>
        <p:txBody>
          <a:bodyPr/>
          <a:lstStyle/>
          <a:p>
            <a:fld id="{73FCC9BF-B594-A845-9C62-34639A918F35}" type="slidenum">
              <a:rPr lang="en-US" smtClean="0"/>
              <a:t>11</a:t>
            </a:fld>
            <a:endParaRPr lang="en-US"/>
          </a:p>
        </p:txBody>
      </p:sp>
    </p:spTree>
    <p:extLst>
      <p:ext uri="{BB962C8B-B14F-4D97-AF65-F5344CB8AC3E}">
        <p14:creationId xmlns:p14="http://schemas.microsoft.com/office/powerpoint/2010/main" val="3960280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American Psychological Association. (2021). </a:t>
            </a:r>
            <a:r>
              <a:rPr lang="en-US" i="1" dirty="0"/>
              <a:t>Inclusive language guidelines</a:t>
            </a:r>
            <a:r>
              <a:rPr lang="en-US" dirty="0"/>
              <a:t>. Apa.org; American Psychological Association. </a:t>
            </a:r>
            <a:r>
              <a:rPr lang="en-US" dirty="0">
                <a:hlinkClick r:id="rId3"/>
              </a:rPr>
              <a:t>https://www.apa.org/about/apa/equity-diversity-inclusion/language-guidelines</a:t>
            </a:r>
            <a:endParaRPr lang="en-US"/>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73FCC9BF-B594-A845-9C62-34639A918F35}" type="slidenum">
              <a:rPr lang="en-US" smtClean="0"/>
              <a:t>13</a:t>
            </a:fld>
            <a:endParaRPr lang="en-US"/>
          </a:p>
        </p:txBody>
      </p:sp>
    </p:spTree>
    <p:extLst>
      <p:ext uri="{BB962C8B-B14F-4D97-AF65-F5344CB8AC3E}">
        <p14:creationId xmlns:p14="http://schemas.microsoft.com/office/powerpoint/2010/main" val="31062087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Recognizing and addressing mental health stigma at work. (n.d.). </a:t>
            </a:r>
            <a:r>
              <a:rPr lang="en-US" i="1"/>
              <a:t>Lyra Health</a:t>
            </a:r>
            <a:r>
              <a:rPr lang="en-US"/>
              <a:t>, 1–4. </a:t>
            </a:r>
            <a:r>
              <a:rPr lang="en-US" u="sng" dirty="0">
                <a:hlinkClick r:id="rId3"/>
              </a:rPr>
              <a:t>https://www.lyrahealth.com/resources/guide/recognizing-and-addressing-mental-health-stigma-at-work/?utm_source=bing&amp;utm_medium=paidsearch&amp;utm_campaign=pa-2023-q3-search-bing-recognizing-mental-health-stigma&amp;utm_content=mental-health-stigma&amp;campaignid=424270955&amp;adgroupid=1354600821742582&amp;adid=&amp;msclkid=54d5153b2de01347e6b772be6d1f380d</a:t>
            </a:r>
            <a:endParaRPr lang="en-US"/>
          </a:p>
        </p:txBody>
      </p:sp>
      <p:sp>
        <p:nvSpPr>
          <p:cNvPr id="4" name="Slide Number Placeholder 3"/>
          <p:cNvSpPr>
            <a:spLocks noGrp="1"/>
          </p:cNvSpPr>
          <p:nvPr>
            <p:ph type="sldNum" sz="quarter" idx="5"/>
          </p:nvPr>
        </p:nvSpPr>
        <p:spPr/>
        <p:txBody>
          <a:bodyPr/>
          <a:lstStyle/>
          <a:p>
            <a:fld id="{73FCC9BF-B594-A845-9C62-34639A918F35}" type="slidenum">
              <a:rPr lang="en-US" smtClean="0"/>
              <a:t>16</a:t>
            </a:fld>
            <a:endParaRPr lang="en-US"/>
          </a:p>
        </p:txBody>
      </p:sp>
    </p:spTree>
    <p:extLst>
      <p:ext uri="{BB962C8B-B14F-4D97-AF65-F5344CB8AC3E}">
        <p14:creationId xmlns:p14="http://schemas.microsoft.com/office/powerpoint/2010/main" val="1921206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73FCC9BF-B594-A845-9C62-34639A918F35}" type="slidenum">
              <a:rPr lang="en-US" smtClean="0"/>
              <a:t>19</a:t>
            </a:fld>
            <a:endParaRPr lang="en-US"/>
          </a:p>
        </p:txBody>
      </p:sp>
    </p:spTree>
    <p:extLst>
      <p:ext uri="{BB962C8B-B14F-4D97-AF65-F5344CB8AC3E}">
        <p14:creationId xmlns:p14="http://schemas.microsoft.com/office/powerpoint/2010/main" val="39698343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38.png"/><Relationship Id="rId4"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DE087D63-4B36-DAED-91F2-EEC416C16C0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8694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4818648" y="0"/>
            <a:ext cx="4325353" cy="5006340"/>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342900" y="1794767"/>
            <a:ext cx="4325353"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342900" y="3654523"/>
            <a:ext cx="4325353"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2" name="Picture 1" descr="A blue text on a black background&#10;&#10;AI-generated content may be incorrect.">
            <a:extLst>
              <a:ext uri="{FF2B5EF4-FFF2-40B4-BE49-F238E27FC236}">
                <a16:creationId xmlns:a16="http://schemas.microsoft.com/office/drawing/2014/main" id="{EAE1F9C4-FB83-67E8-225A-6106651EE59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44173" y="435616"/>
            <a:ext cx="1501762" cy="569575"/>
          </a:xfrm>
          <a:prstGeom prst="rect">
            <a:avLst/>
          </a:prstGeom>
        </p:spPr>
      </p:pic>
    </p:spTree>
    <p:extLst>
      <p:ext uri="{BB962C8B-B14F-4D97-AF65-F5344CB8AC3E}">
        <p14:creationId xmlns:p14="http://schemas.microsoft.com/office/powerpoint/2010/main" val="347469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514350" indent="-171450">
              <a:buFont typeface="System Font Regular"/>
              <a:buChar char="–"/>
              <a:defRPr/>
            </a:lvl2pPr>
            <a:lvl3pPr marL="857250" indent="-171450">
              <a:buFont typeface="System Font Regular"/>
              <a:buChar char="▸"/>
              <a:defRPr/>
            </a:lvl3pPr>
            <a:lvl5pPr marL="1543050" indent="-17145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030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514350" indent="-171450">
              <a:buFont typeface="System Font Regular"/>
              <a:buChar char="–"/>
              <a:defRPr>
                <a:solidFill>
                  <a:schemeClr val="bg1"/>
                </a:solidFill>
              </a:defRPr>
            </a:lvl2pPr>
            <a:lvl3pPr marL="857250" indent="-171450">
              <a:buFont typeface="System Font Regular"/>
              <a:buChar char="▸"/>
              <a:defRPr>
                <a:solidFill>
                  <a:schemeClr val="bg1"/>
                </a:solidFill>
              </a:defRPr>
            </a:lvl3pPr>
            <a:lvl4pPr>
              <a:buClrTx/>
              <a:defRPr>
                <a:solidFill>
                  <a:schemeClr val="bg1"/>
                </a:solidFill>
              </a:defRPr>
            </a:lvl4pPr>
            <a:lvl5pPr marL="1543050" indent="-171450">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5" name="Picture 4" descr="A black and white logo&#10;&#10;AI-generated content may be incorrect.">
            <a:extLst>
              <a:ext uri="{FF2B5EF4-FFF2-40B4-BE49-F238E27FC236}">
                <a16:creationId xmlns:a16="http://schemas.microsoft.com/office/drawing/2014/main" id="{6632FF1C-7508-377F-C5A9-07F49141AAC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44103" y="4807963"/>
            <a:ext cx="564204" cy="213986"/>
          </a:xfrm>
          <a:prstGeom prst="rect">
            <a:avLst/>
          </a:prstGeom>
        </p:spPr>
      </p:pic>
    </p:spTree>
    <p:extLst>
      <p:ext uri="{BB962C8B-B14F-4D97-AF65-F5344CB8AC3E}">
        <p14:creationId xmlns:p14="http://schemas.microsoft.com/office/powerpoint/2010/main" val="1070595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b="1">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ue text on a black background&#10;&#10;AI-generated content may be incorrect.">
            <a:extLst>
              <a:ext uri="{FF2B5EF4-FFF2-40B4-BE49-F238E27FC236}">
                <a16:creationId xmlns:a16="http://schemas.microsoft.com/office/drawing/2014/main" id="{EE1DF16C-31AF-94A5-48B4-B803C44C81E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421291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901"/>
            <a:ext cx="685800" cy="507077"/>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E2EFD9F-B257-05E9-C631-ACBA2F40A7C8}"/>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468650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894589EC-7F07-4FB7-012B-C420B0AFC31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331365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F363E518-2FA9-0830-362D-64E4D037224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904807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and white logo&#10;&#10;AI-generated content may be incorrect.">
            <a:extLst>
              <a:ext uri="{FF2B5EF4-FFF2-40B4-BE49-F238E27FC236}">
                <a16:creationId xmlns:a16="http://schemas.microsoft.com/office/drawing/2014/main" id="{33B36A74-7DBF-7964-C5E0-934F05B6576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723138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D42EA316-C705-FD2C-7149-11798F06F39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131590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8" name="Picture 7" descr="A black background with a black square&#10;&#10;AI-generated content may be incorrect.">
            <a:extLst>
              <a:ext uri="{FF2B5EF4-FFF2-40B4-BE49-F238E27FC236}">
                <a16:creationId xmlns:a16="http://schemas.microsoft.com/office/drawing/2014/main" id="{7819AC3B-E5F9-360D-8212-7AC045E1783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3368464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5"/>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5" name="Picture 4" descr="A black and white logo&#10;&#10;AI-generated content may be incorrect.">
            <a:extLst>
              <a:ext uri="{FF2B5EF4-FFF2-40B4-BE49-F238E27FC236}">
                <a16:creationId xmlns:a16="http://schemas.microsoft.com/office/drawing/2014/main" id="{1C555D39-160D-4771-8089-ACC6CC991379}"/>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96215" y="438907"/>
            <a:ext cx="1356294" cy="514403"/>
          </a:xfrm>
          <a:prstGeom prst="rect">
            <a:avLst/>
          </a:prstGeom>
        </p:spPr>
      </p:pic>
    </p:spTree>
    <p:extLst>
      <p:ext uri="{BB962C8B-B14F-4D97-AF65-F5344CB8AC3E}">
        <p14:creationId xmlns:p14="http://schemas.microsoft.com/office/powerpoint/2010/main" val="4273688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60C6B07D-CD6A-37E7-C256-279D421E98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520509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F2D3B00B-A9D8-B8A8-6C22-70C6C653B6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4143733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55AC7634-0B0C-0B55-649C-F9EFD5C2D31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971814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DA880E10-699D-6D9D-D4EB-3CBC1CEA0BC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414561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287B37B-E7C4-292F-7FEA-12EC0B3E81B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72530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98344F2A-C0C6-32B7-FCA0-A86E54ADFB2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695570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CF8607A-B03A-DBF3-00A9-9AEB53E822C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497890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6291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486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60350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783636" y="1303020"/>
            <a:ext cx="1918404" cy="3291840"/>
          </a:xfrm>
          <a:solidFill>
            <a:schemeClr val="bg2"/>
          </a:solidFill>
        </p:spPr>
        <p:txBody>
          <a:bodyPr lIns="182880" tIns="182880" rIns="182880" bIns="182880" anchor="t">
            <a:noAutofit/>
          </a:bodyPr>
          <a:lstStyle>
            <a:lvl1pPr marL="0" indent="0">
              <a:buNone/>
              <a:defRPr sz="1350" b="1">
                <a:solidFill>
                  <a:schemeClr val="bg1"/>
                </a:solidFill>
              </a:defRPr>
            </a:lvl1pPr>
            <a:lvl2pPr marL="171450" indent="-171450">
              <a:buFont typeface="Arial" panose="020B0604020202020204" pitchFamily="34" charset="0"/>
              <a:buChar char="•"/>
              <a:tabLst/>
              <a:defRPr sz="1200" b="0">
                <a:solidFill>
                  <a:schemeClr val="bg1"/>
                </a:solidFill>
              </a:defRPr>
            </a:lvl2pPr>
            <a:lvl3pPr marL="685800" indent="0">
              <a:buNone/>
              <a:defRPr sz="1350" b="0">
                <a:solidFill>
                  <a:schemeClr val="bg1"/>
                </a:solidFill>
              </a:defRPr>
            </a:lvl3pPr>
            <a:lvl4pPr marL="1028700" indent="0">
              <a:buNone/>
              <a:defRPr sz="1350" b="0">
                <a:solidFill>
                  <a:schemeClr val="bg1"/>
                </a:solidFill>
              </a:defRPr>
            </a:lvl4pPr>
            <a:lvl5pPr marL="1371600" indent="0">
              <a:buNone/>
              <a:defRPr sz="135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830223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848308" y="1303021"/>
            <a:ext cx="3886200" cy="3291839"/>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12282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786DCD4E-B2D9-F092-8BA2-619C18A15B6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4776691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752892" y="1"/>
            <a:ext cx="4391108" cy="5143499"/>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499341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6256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4572000" y="0"/>
            <a:ext cx="4572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732020" y="1303020"/>
            <a:ext cx="3886200" cy="3291840"/>
          </a:xfrm>
        </p:spPr>
        <p:txBody>
          <a:bodyPr>
            <a:normAutofit/>
          </a:bodyPr>
          <a:lstStyle>
            <a:lvl1pPr>
              <a:defRPr sz="1500">
                <a:solidFill>
                  <a:schemeClr val="bg1"/>
                </a:solidFill>
              </a:defRPr>
            </a:lvl1pPr>
            <a:lvl2pPr>
              <a:defRPr sz="1350">
                <a:solidFill>
                  <a:schemeClr val="bg1"/>
                </a:solidFill>
              </a:defRPr>
            </a:lvl2pPr>
            <a:lvl3pPr>
              <a:defRPr sz="12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8220076" y="4903274"/>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573936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629842" y="1165860"/>
            <a:ext cx="3868340"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629842" y="1783080"/>
            <a:ext cx="3868340"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4629150" y="1165860"/>
            <a:ext cx="3887391"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4629150" y="1783080"/>
            <a:ext cx="3887391"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628650" y="1717482"/>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628650"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4629151"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795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3391147"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6153644"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061355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5077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1882973" y="1526380"/>
            <a:ext cx="5378054" cy="2090738"/>
          </a:xfrm>
          <a:solidFill>
            <a:schemeClr val="bg1">
              <a:lumMod val="95000"/>
            </a:schemeClr>
          </a:solidFill>
        </p:spPr>
        <p:txBody>
          <a:bodyPr anchor="ctr">
            <a:normAutofit/>
          </a:bodyPr>
          <a:lstStyle>
            <a:lvl1pPr marL="0" indent="0">
              <a:buNone/>
              <a:defRPr sz="30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19933286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178102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2965145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4450" y="1810098"/>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4450" y="3300444"/>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86199" y="480060"/>
            <a:ext cx="1371600" cy="1014156"/>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7" name="Picture 6">
            <a:extLst>
              <a:ext uri="{FF2B5EF4-FFF2-40B4-BE49-F238E27FC236}">
                <a16:creationId xmlns:a16="http://schemas.microsoft.com/office/drawing/2014/main" id="{7922D855-7FA8-877F-C33D-9BBD65B1606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58502" y="4417735"/>
            <a:ext cx="5428032" cy="536257"/>
          </a:xfrm>
          <a:prstGeom prst="rect">
            <a:avLst/>
          </a:prstGeom>
        </p:spPr>
      </p:pic>
    </p:spTree>
    <p:extLst>
      <p:ext uri="{BB962C8B-B14F-4D97-AF65-F5344CB8AC3E}">
        <p14:creationId xmlns:p14="http://schemas.microsoft.com/office/powerpoint/2010/main" val="278867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8B3B4B12-263D-5908-B5D9-713DBBA5629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3107229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6736" y="1920240"/>
            <a:ext cx="6515100" cy="1371600"/>
          </a:xfrm>
        </p:spPr>
        <p:txBody>
          <a:bodyPr anchor="b">
            <a:normAutofit/>
          </a:bodyPr>
          <a:lstStyle>
            <a:lvl1pPr algn="ctr">
              <a:defRPr sz="33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6736" y="3497580"/>
            <a:ext cx="6515100" cy="1028700"/>
          </a:xfrm>
        </p:spPr>
        <p:txBody>
          <a:bodyPr>
            <a:normAutofit/>
          </a:bodyPr>
          <a:lstStyle>
            <a:lvl1pPr marL="0" indent="0" algn="ctr">
              <a:spcAft>
                <a:spcPts val="450"/>
              </a:spcAft>
              <a:buNone/>
              <a:defRPr sz="12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86200" y="480060"/>
            <a:ext cx="1371600" cy="1014153"/>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B99784AF-B044-0117-2511-612A2C0227E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72511" y="4493855"/>
            <a:ext cx="5207540" cy="511481"/>
          </a:xfrm>
          <a:prstGeom prst="rect">
            <a:avLst/>
          </a:prstGeom>
        </p:spPr>
      </p:pic>
    </p:spTree>
    <p:extLst>
      <p:ext uri="{BB962C8B-B14F-4D97-AF65-F5344CB8AC3E}">
        <p14:creationId xmlns:p14="http://schemas.microsoft.com/office/powerpoint/2010/main" val="1627604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ACDDE037-7797-F35F-2ED4-3B4B98C9035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207594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B4EE44CC-70C1-7ECC-1864-E554A5E7478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4105206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4379620" y="205740"/>
            <a:ext cx="4663440" cy="4663440"/>
          </a:xfrm>
          <a:prstGeom prst="ellipse">
            <a:avLst/>
          </a:prstGeom>
          <a:solidFill>
            <a:schemeClr val="bg1">
              <a:lumMod val="95000"/>
            </a:schemeClr>
          </a:solidFill>
        </p:spPr>
        <p:txBody>
          <a:bodyPr>
            <a:normAutofit/>
          </a:bodyPr>
          <a:lstStyle>
            <a:lvl1pPr marL="0" indent="0">
              <a:buNone/>
              <a:defRPr sz="1200"/>
            </a:lvl1pPr>
          </a:lstStyle>
          <a:p>
            <a:r>
              <a:rPr lang="en-US"/>
              <a:t>Click icon to add picture</a:t>
            </a:r>
            <a:endParaRPr lang="en-US" dirty="0"/>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901" y="1794767"/>
            <a:ext cx="4731152" cy="1790700"/>
          </a:xfrm>
        </p:spPr>
        <p:txBody>
          <a:bodyPr anchor="b">
            <a:normAutofit/>
          </a:bodyPr>
          <a:lstStyle>
            <a:lvl1pPr algn="l">
              <a:defRPr sz="405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901" y="3654523"/>
            <a:ext cx="4731152"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1393C6C8-CE3D-CC4C-3093-0A1EB71F905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95847" y="461557"/>
            <a:ext cx="1379762" cy="523304"/>
          </a:xfrm>
          <a:prstGeom prst="rect">
            <a:avLst/>
          </a:prstGeom>
        </p:spPr>
      </p:pic>
    </p:spTree>
    <p:extLst>
      <p:ext uri="{BB962C8B-B14F-4D97-AF65-F5344CB8AC3E}">
        <p14:creationId xmlns:p14="http://schemas.microsoft.com/office/powerpoint/2010/main" val="2521428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9144000" cy="3771900"/>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0A96712-841C-0819-AABA-106C22142D9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73700" y="4103269"/>
            <a:ext cx="1379762" cy="523304"/>
          </a:xfrm>
          <a:prstGeom prst="rect">
            <a:avLst/>
          </a:prstGeom>
        </p:spPr>
      </p:pic>
    </p:spTree>
    <p:extLst>
      <p:ext uri="{BB962C8B-B14F-4D97-AF65-F5344CB8AC3E}">
        <p14:creationId xmlns:p14="http://schemas.microsoft.com/office/powerpoint/2010/main" val="560076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2754630" y="132977"/>
            <a:ext cx="3634740" cy="3634740"/>
          </a:xfrm>
          <a:prstGeom prst="ellipse">
            <a:avLst/>
          </a:prstGeom>
          <a:solidFill>
            <a:schemeClr val="bg1">
              <a:lumMod val="95000"/>
            </a:schemeClr>
          </a:solidFill>
        </p:spPr>
        <p:txBody>
          <a:bodyPr>
            <a:normAutofit/>
          </a:bodyPr>
          <a:lstStyle>
            <a:lvl1pPr marL="0" indent="0">
              <a:buNone/>
              <a:defRPr sz="750"/>
            </a:lvl1pPr>
          </a:lstStyle>
          <a:p>
            <a:r>
              <a:rPr lang="en-US"/>
              <a:t>Click icon to add picture</a:t>
            </a:r>
            <a:endParaRPr lang="en-US" dirty="0"/>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6547402" y="132977"/>
            <a:ext cx="2596598" cy="363474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endParaRPr lang="en-US" dirty="0"/>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32977"/>
            <a:ext cx="2596598" cy="363474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endParaRPr lang="en-US" dirty="0"/>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C2123605-DD72-A834-5C53-96330F3BD6F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5939" y="4103269"/>
            <a:ext cx="1379762" cy="523304"/>
          </a:xfrm>
          <a:prstGeom prst="rect">
            <a:avLst/>
          </a:prstGeom>
        </p:spPr>
      </p:pic>
    </p:spTree>
    <p:extLst>
      <p:ext uri="{BB962C8B-B14F-4D97-AF65-F5344CB8AC3E}">
        <p14:creationId xmlns:p14="http://schemas.microsoft.com/office/powerpoint/2010/main" val="42258072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628650" y="197922"/>
            <a:ext cx="7886700" cy="62571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630936" y="1234440"/>
            <a:ext cx="7886700" cy="32918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2" cstate="email">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B09BC7FC-CDCE-938E-52BC-AAA4BD5337B2}"/>
              </a:ext>
            </a:extLst>
          </p:cNvPr>
          <p:cNvPicPr>
            <a:picLocks noChangeAspect="1"/>
          </p:cNvPicPr>
          <p:nvPr userDrawn="1"/>
        </p:nvPicPr>
        <p:blipFill>
          <a:blip r:embed="rId43" cstate="email">
            <a:extLst>
              <a:ext uri="{28A0092B-C50C-407E-A947-70E740481C1C}">
                <a14:useLocalDpi xmlns:a14="http://schemas.microsoft.com/office/drawing/2010/main"/>
              </a:ext>
            </a:extLst>
          </a:blip>
          <a:stretch>
            <a:fillRect/>
          </a:stretch>
        </p:blipFill>
        <p:spPr>
          <a:xfrm>
            <a:off x="1043575" y="4799658"/>
            <a:ext cx="668493" cy="253540"/>
          </a:xfrm>
          <a:prstGeom prst="rect">
            <a:avLst/>
          </a:prstGeom>
        </p:spPr>
      </p:pic>
    </p:spTree>
    <p:extLst>
      <p:ext uri="{BB962C8B-B14F-4D97-AF65-F5344CB8AC3E}">
        <p14:creationId xmlns:p14="http://schemas.microsoft.com/office/powerpoint/2010/main" val="485734619"/>
      </p:ext>
    </p:extLst>
  </p:cSld>
  <p:clrMap bg1="lt1" tx1="dk1" bg2="lt2" tx2="dk2" accent1="accent1" accent2="accent2" accent3="accent3" accent4="accent4" accent5="accent5" accent6="accent6" hlink="hlink" folHlink="folHlink"/>
  <p:sldLayoutIdLst>
    <p:sldLayoutId id="2147493469" r:id="rId1"/>
    <p:sldLayoutId id="2147493470" r:id="rId2"/>
    <p:sldLayoutId id="2147493471" r:id="rId3"/>
    <p:sldLayoutId id="2147493472" r:id="rId4"/>
    <p:sldLayoutId id="2147493473" r:id="rId5"/>
    <p:sldLayoutId id="2147493474" r:id="rId6"/>
    <p:sldLayoutId id="2147493475" r:id="rId7"/>
    <p:sldLayoutId id="2147493476" r:id="rId8"/>
    <p:sldLayoutId id="2147493477" r:id="rId9"/>
    <p:sldLayoutId id="2147493478" r:id="rId10"/>
    <p:sldLayoutId id="2147493479" r:id="rId11"/>
    <p:sldLayoutId id="2147493480" r:id="rId12"/>
    <p:sldLayoutId id="2147493481" r:id="rId13"/>
    <p:sldLayoutId id="2147493482" r:id="rId14"/>
    <p:sldLayoutId id="2147493483" r:id="rId15"/>
    <p:sldLayoutId id="2147493484" r:id="rId16"/>
    <p:sldLayoutId id="2147493485" r:id="rId17"/>
    <p:sldLayoutId id="2147493486" r:id="rId18"/>
    <p:sldLayoutId id="2147493487" r:id="rId19"/>
    <p:sldLayoutId id="2147493488" r:id="rId20"/>
    <p:sldLayoutId id="2147493489" r:id="rId21"/>
    <p:sldLayoutId id="2147493490" r:id="rId22"/>
    <p:sldLayoutId id="2147493491" r:id="rId23"/>
    <p:sldLayoutId id="2147493492" r:id="rId24"/>
    <p:sldLayoutId id="2147493493" r:id="rId25"/>
    <p:sldLayoutId id="2147493494" r:id="rId26"/>
    <p:sldLayoutId id="2147493495" r:id="rId27"/>
    <p:sldLayoutId id="2147493496" r:id="rId28"/>
    <p:sldLayoutId id="2147493497" r:id="rId29"/>
    <p:sldLayoutId id="2147493498" r:id="rId30"/>
    <p:sldLayoutId id="2147493499" r:id="rId31"/>
    <p:sldLayoutId id="2147493500" r:id="rId32"/>
    <p:sldLayoutId id="2147493501" r:id="rId33"/>
    <p:sldLayoutId id="2147493502" r:id="rId34"/>
    <p:sldLayoutId id="2147493503" r:id="rId35"/>
    <p:sldLayoutId id="2147493505" r:id="rId36"/>
    <p:sldLayoutId id="2147493506" r:id="rId37"/>
    <p:sldLayoutId id="2147493507" r:id="rId38"/>
    <p:sldLayoutId id="2147493508" r:id="rId39"/>
    <p:sldLayoutId id="2147493509" r:id="rId40"/>
  </p:sldLayoutIdLst>
  <p:txStyles>
    <p:title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xml"/><Relationship Id="rId1" Type="http://schemas.openxmlformats.org/officeDocument/2006/relationships/slideLayout" Target="../slideLayouts/slideLayout35.xml"/><Relationship Id="rId5" Type="http://schemas.openxmlformats.org/officeDocument/2006/relationships/hyperlink" Target="https://www.apa.org/about/apa/equity-diversity-inclusion/language-guidelines" TargetMode="External"/><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lstStyle/>
          <a:p>
            <a:r>
              <a:rPr lang="en-US" dirty="0">
                <a:latin typeface="Noto Sans"/>
                <a:ea typeface="Noto Sans"/>
                <a:cs typeface="Noto Sans"/>
              </a:rPr>
              <a:t>Session 2</a:t>
            </a:r>
            <a:endParaRPr lang="en-US" dirty="0"/>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vert="horz" lIns="91440" tIns="45720" rIns="91440" bIns="45720" rtlCol="0" anchor="t">
            <a:normAutofit lnSpcReduction="10000"/>
          </a:bodyPr>
          <a:lstStyle/>
          <a:p>
            <a:r>
              <a:rPr lang="en-US" sz="1600" dirty="0">
                <a:solidFill>
                  <a:srgbClr val="253746"/>
                </a:solidFill>
                <a:latin typeface="Noto Sans"/>
                <a:ea typeface="Noto Sans"/>
                <a:cs typeface="Noto Sans"/>
              </a:rPr>
              <a:t>Module 1.2 (Cultural Perceptions of Mental Health: Understanding Stigma in Diverse Communities)</a:t>
            </a:r>
            <a:endParaRPr lang="en-US" sz="1600" b="1" dirty="0">
              <a:solidFill>
                <a:srgbClr val="253746"/>
              </a:solidFill>
              <a:latin typeface="Noto Sans"/>
              <a:ea typeface="Noto Sans"/>
              <a:cs typeface="Noto Sans"/>
            </a:endParaRPr>
          </a:p>
          <a:p>
            <a:r>
              <a:rPr lang="en-US" sz="1600" dirty="0">
                <a:solidFill>
                  <a:srgbClr val="253746"/>
                </a:solidFill>
                <a:latin typeface="Noto Sans"/>
                <a:ea typeface="Noto Sans"/>
                <a:cs typeface="Noto Sans"/>
              </a:rPr>
              <a:t>Module 1.3 (Stigma Reduction: Challenging Stereotypes and Promoting Help-seeking Behaviors)</a:t>
            </a:r>
          </a:p>
          <a:p>
            <a:endParaRPr lang="en-US" sz="1100" dirty="0">
              <a:latin typeface="Noto Sans"/>
              <a:ea typeface="Noto Sans"/>
              <a:cs typeface="Noto Sans"/>
            </a:endParaRPr>
          </a:p>
          <a:p>
            <a:endParaRPr lang="en-US" dirty="0"/>
          </a:p>
        </p:txBody>
      </p:sp>
      <p:sp>
        <p:nvSpPr>
          <p:cNvPr id="4" name="TextBox 3">
            <a:extLst>
              <a:ext uri="{FF2B5EF4-FFF2-40B4-BE49-F238E27FC236}">
                <a16:creationId xmlns:a16="http://schemas.microsoft.com/office/drawing/2014/main" id="{AE1ABF11-8233-0E79-2E3D-A427AE77FDDB}"/>
              </a:ext>
            </a:extLst>
          </p:cNvPr>
          <p:cNvSpPr txBox="1"/>
          <p:nvPr/>
        </p:nvSpPr>
        <p:spPr>
          <a:xfrm>
            <a:off x="1712934" y="346814"/>
            <a:ext cx="476302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rgbClr val="293745"/>
                </a:solidFill>
                <a:latin typeface="Noto Sans"/>
                <a:ea typeface="Noto Sans"/>
                <a:cs typeface="Noto Sans"/>
              </a:rPr>
              <a:t>Empowering Futures:</a:t>
            </a:r>
            <a:r>
              <a:rPr lang="en-US" sz="1400" dirty="0">
                <a:solidFill>
                  <a:srgbClr val="293745"/>
                </a:solidFill>
                <a:latin typeface="Noto Sans"/>
                <a:ea typeface="Noto Sans"/>
                <a:cs typeface="Noto Sans"/>
              </a:rPr>
              <a:t> A Mental Health </a:t>
            </a:r>
            <a:endParaRPr lang="en-US" sz="1400" dirty="0">
              <a:solidFill>
                <a:srgbClr val="000000"/>
              </a:solidFill>
              <a:latin typeface="Noto Sans"/>
              <a:ea typeface="Noto Sans"/>
              <a:cs typeface="Noto Sans"/>
            </a:endParaRPr>
          </a:p>
          <a:p>
            <a:r>
              <a:rPr lang="en-US" sz="1400" dirty="0">
                <a:solidFill>
                  <a:srgbClr val="293745"/>
                </a:solidFill>
                <a:latin typeface="Noto Sans"/>
                <a:ea typeface="Noto Sans"/>
                <a:cs typeface="Noto Sans"/>
              </a:rPr>
              <a:t>Pre-Apprenticeship Program for Young People</a:t>
            </a:r>
            <a:endParaRPr lang="en-US" sz="1400" dirty="0">
              <a:latin typeface="Noto Sans"/>
              <a:ea typeface="Noto Sans"/>
              <a:cs typeface="Noto Sans"/>
            </a:endParaRPr>
          </a:p>
        </p:txBody>
      </p:sp>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E420C9-C041-4957-14A3-A03178989A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7EF6182-73AD-A346-F0B9-F1BB8180F028}"/>
              </a:ext>
            </a:extLst>
          </p:cNvPr>
          <p:cNvSpPr>
            <a:spLocks noGrp="1"/>
          </p:cNvSpPr>
          <p:nvPr>
            <p:ph type="title"/>
          </p:nvPr>
        </p:nvSpPr>
        <p:spPr/>
        <p:txBody>
          <a:bodyPr/>
          <a:lstStyle/>
          <a:p>
            <a:r>
              <a:rPr lang="en-US" dirty="0">
                <a:latin typeface="Noto Sans"/>
                <a:ea typeface="Noto Sans"/>
                <a:cs typeface="Noto Sans"/>
              </a:rPr>
              <a:t>The Impact of Stigma on Help-Seeking Behavior</a:t>
            </a:r>
            <a:endParaRPr lang="en-US" dirty="0"/>
          </a:p>
        </p:txBody>
      </p:sp>
      <p:sp>
        <p:nvSpPr>
          <p:cNvPr id="2" name="TextBox 1">
            <a:extLst>
              <a:ext uri="{FF2B5EF4-FFF2-40B4-BE49-F238E27FC236}">
                <a16:creationId xmlns:a16="http://schemas.microsoft.com/office/drawing/2014/main" id="{88180798-826A-0AF7-F892-CE038C19C107}"/>
              </a:ext>
            </a:extLst>
          </p:cNvPr>
          <p:cNvSpPr txBox="1"/>
          <p:nvPr/>
        </p:nvSpPr>
        <p:spPr>
          <a:xfrm>
            <a:off x="242394" y="1043421"/>
            <a:ext cx="4688395" cy="36625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742950" lvl="1" indent="-285750">
              <a:buFont typeface="Courier New"/>
              <a:buChar char="○"/>
            </a:pPr>
            <a:r>
              <a:rPr lang="en-US" dirty="0">
                <a:latin typeface="Noto Sans"/>
                <a:ea typeface="Noto Sans"/>
                <a:cs typeface="Noto Sans"/>
              </a:rPr>
              <a:t>Stigma often prevents individuals from accessing the care they need. Research shows that cultural taboos contribute to:</a:t>
            </a:r>
          </a:p>
          <a:p>
            <a:pPr lvl="1"/>
            <a:endParaRPr lang="en-US" dirty="0">
              <a:latin typeface="Noto Sans"/>
              <a:ea typeface="Noto Sans"/>
              <a:cs typeface="Noto Sans"/>
            </a:endParaRPr>
          </a:p>
          <a:p>
            <a:pPr marL="1200150" lvl="2" indent="-285750">
              <a:buFont typeface="Wingdings"/>
              <a:buChar char="§"/>
            </a:pPr>
            <a:r>
              <a:rPr lang="en-US" sz="1600" dirty="0">
                <a:latin typeface="Noto Sans"/>
                <a:ea typeface="Noto Sans"/>
                <a:cs typeface="Noto Sans"/>
              </a:rPr>
              <a:t>Delays in diagnosis and treatment</a:t>
            </a:r>
          </a:p>
          <a:p>
            <a:pPr lvl="2"/>
            <a:endParaRPr lang="en-US" sz="1600" dirty="0">
              <a:latin typeface="Noto Sans"/>
              <a:ea typeface="Noto Sans"/>
              <a:cs typeface="Noto Sans"/>
            </a:endParaRPr>
          </a:p>
          <a:p>
            <a:pPr marL="1200150" lvl="2" indent="-285750">
              <a:buFont typeface="Wingdings"/>
              <a:buChar char="§"/>
            </a:pPr>
            <a:r>
              <a:rPr lang="en-US" sz="1600" dirty="0">
                <a:latin typeface="Noto Sans"/>
                <a:ea typeface="Noto Sans"/>
                <a:cs typeface="Noto Sans"/>
              </a:rPr>
              <a:t>Over-reliance on informal or non-medical support systems</a:t>
            </a:r>
          </a:p>
          <a:p>
            <a:pPr lvl="2"/>
            <a:endParaRPr lang="en-US" sz="1600" dirty="0">
              <a:latin typeface="Noto Sans"/>
              <a:ea typeface="Noto Sans"/>
              <a:cs typeface="Noto Sans"/>
            </a:endParaRPr>
          </a:p>
          <a:p>
            <a:pPr marL="1200150" lvl="2" indent="-285750">
              <a:buFont typeface="Wingdings"/>
              <a:buChar char="§"/>
            </a:pPr>
            <a:r>
              <a:rPr lang="en-US" sz="1600" dirty="0">
                <a:latin typeface="Noto Sans"/>
                <a:ea typeface="Noto Sans"/>
                <a:cs typeface="Noto Sans"/>
              </a:rPr>
              <a:t>Increased mental health disparities in immigrant and underserved populations</a:t>
            </a:r>
          </a:p>
          <a:p>
            <a:endParaRPr lang="en-US" sz="1400" b="1" dirty="0">
              <a:latin typeface="Noto Sans"/>
              <a:ea typeface="Noto Sans"/>
              <a:cs typeface="Noto Sans"/>
            </a:endParaRPr>
          </a:p>
        </p:txBody>
      </p:sp>
      <p:pic>
        <p:nvPicPr>
          <p:cNvPr id="6" name="Picture 5" descr="Image result for cultural taboos mental health treatment pics">
            <a:extLst>
              <a:ext uri="{FF2B5EF4-FFF2-40B4-BE49-F238E27FC236}">
                <a16:creationId xmlns:a16="http://schemas.microsoft.com/office/drawing/2014/main" id="{862151C6-00B9-B4A9-E3DB-94BEC108C53C}"/>
              </a:ext>
            </a:extLst>
          </p:cNvPr>
          <p:cNvPicPr>
            <a:picLocks noChangeAspect="1"/>
          </p:cNvPicPr>
          <p:nvPr/>
        </p:nvPicPr>
        <p:blipFill>
          <a:blip r:embed="rId2"/>
          <a:stretch>
            <a:fillRect/>
          </a:stretch>
        </p:blipFill>
        <p:spPr>
          <a:xfrm>
            <a:off x="5448880" y="1440097"/>
            <a:ext cx="3695203" cy="2869261"/>
          </a:xfrm>
          <a:prstGeom prst="rect">
            <a:avLst/>
          </a:prstGeom>
        </p:spPr>
      </p:pic>
    </p:spTree>
    <p:extLst>
      <p:ext uri="{BB962C8B-B14F-4D97-AF65-F5344CB8AC3E}">
        <p14:creationId xmlns:p14="http://schemas.microsoft.com/office/powerpoint/2010/main" val="4252215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9775B-0643-99D2-C5DD-4B8F81A2D5C2}"/>
              </a:ext>
            </a:extLst>
          </p:cNvPr>
          <p:cNvSpPr>
            <a:spLocks noGrp="1"/>
          </p:cNvSpPr>
          <p:nvPr>
            <p:ph type="title"/>
          </p:nvPr>
        </p:nvSpPr>
        <p:spPr/>
        <p:txBody>
          <a:bodyPr/>
          <a:lstStyle/>
          <a:p>
            <a:r>
              <a:rPr lang="en-US" dirty="0">
                <a:latin typeface="Noto Sans"/>
                <a:ea typeface="Noto Sans"/>
                <a:cs typeface="Noto Sans"/>
              </a:rPr>
              <a:t>Stigma &amp; Mental Health: A Case Study</a:t>
            </a:r>
            <a:endParaRPr lang="en-US" dirty="0"/>
          </a:p>
        </p:txBody>
      </p:sp>
      <p:sp>
        <p:nvSpPr>
          <p:cNvPr id="4" name="Content Placeholder 3">
            <a:extLst>
              <a:ext uri="{FF2B5EF4-FFF2-40B4-BE49-F238E27FC236}">
                <a16:creationId xmlns:a16="http://schemas.microsoft.com/office/drawing/2014/main" id="{C792A0EE-A1B5-2784-244C-D8DA443BCA53}"/>
              </a:ext>
            </a:extLst>
          </p:cNvPr>
          <p:cNvSpPr>
            <a:spLocks noGrp="1"/>
          </p:cNvSpPr>
          <p:nvPr>
            <p:ph sz="half" idx="2"/>
          </p:nvPr>
        </p:nvSpPr>
        <p:spPr>
          <a:xfrm>
            <a:off x="6812573" y="1194507"/>
            <a:ext cx="1918404" cy="3291840"/>
          </a:xfrm>
        </p:spPr>
        <p:txBody>
          <a:bodyPr/>
          <a:lstStyle/>
          <a:p>
            <a:r>
              <a:rPr lang="en-US" sz="1200" dirty="0">
                <a:latin typeface="Noto Sans"/>
                <a:ea typeface="Noto Sans"/>
                <a:cs typeface="Noto Sans"/>
              </a:rPr>
              <a:t>Article 1: </a:t>
            </a:r>
            <a:r>
              <a:rPr lang="en-US" sz="1200" b="0" dirty="0">
                <a:latin typeface="Noto Sans"/>
                <a:ea typeface="Calibri"/>
                <a:cs typeface="Calibri"/>
              </a:rPr>
              <a:t>Mental Health Help-Seeking Behaviors of Muslim Immigrants in the United States: Overcoming Social Stigma and Cultural Mistrust</a:t>
            </a:r>
            <a:endParaRPr lang="en-US" dirty="0">
              <a:latin typeface="Noto Sans"/>
              <a:ea typeface="Noto Sans"/>
              <a:cs typeface="Noto Sans"/>
            </a:endParaRPr>
          </a:p>
          <a:p>
            <a:endParaRPr lang="en-US" sz="1200" b="0" dirty="0">
              <a:latin typeface="Calibri"/>
              <a:ea typeface="Calibri"/>
              <a:cs typeface="Calibri"/>
            </a:endParaRPr>
          </a:p>
          <a:p>
            <a:r>
              <a:rPr lang="en-US" sz="1200" dirty="0">
                <a:latin typeface="Noto Sans"/>
                <a:ea typeface="Noto Sans"/>
                <a:cs typeface="Noto Sans"/>
              </a:rPr>
              <a:t>Article 2: </a:t>
            </a:r>
            <a:r>
              <a:rPr lang="en-US" sz="1200" b="0" dirty="0">
                <a:latin typeface="Noto Sans"/>
                <a:ea typeface="Calibri"/>
                <a:cs typeface="Calibri"/>
              </a:rPr>
              <a:t>Mental Health and Sociocultural Determinants in an Asian Indian Community</a:t>
            </a:r>
            <a:endParaRPr lang="en-US" dirty="0">
              <a:latin typeface="Noto Sans"/>
              <a:ea typeface="Noto Sans"/>
              <a:cs typeface="Noto Sans"/>
            </a:endParaRPr>
          </a:p>
        </p:txBody>
      </p:sp>
      <p:pic>
        <p:nvPicPr>
          <p:cNvPr id="5" name="Picture 4" descr="A blue text on a black background&#10;&#10;AI-generated content may be incorrect.">
            <a:extLst>
              <a:ext uri="{FF2B5EF4-FFF2-40B4-BE49-F238E27FC236}">
                <a16:creationId xmlns:a16="http://schemas.microsoft.com/office/drawing/2014/main" id="{EEEEA867-0446-A26C-224F-B6E22FB59E2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9657" y="4804048"/>
            <a:ext cx="621845" cy="235848"/>
          </a:xfrm>
          <a:prstGeom prst="rect">
            <a:avLst/>
          </a:prstGeom>
        </p:spPr>
      </p:pic>
      <p:sp>
        <p:nvSpPr>
          <p:cNvPr id="7" name="Content Placeholder 6">
            <a:extLst>
              <a:ext uri="{FF2B5EF4-FFF2-40B4-BE49-F238E27FC236}">
                <a16:creationId xmlns:a16="http://schemas.microsoft.com/office/drawing/2014/main" id="{9B76EAA7-2F77-96EE-9802-4FAA8066C9AA}"/>
              </a:ext>
            </a:extLst>
          </p:cNvPr>
          <p:cNvSpPr>
            <a:spLocks noGrp="1"/>
          </p:cNvSpPr>
          <p:nvPr>
            <p:ph sz="half" idx="1"/>
          </p:nvPr>
        </p:nvSpPr>
        <p:spPr>
          <a:xfrm>
            <a:off x="628650" y="1071527"/>
            <a:ext cx="6035040" cy="1049245"/>
          </a:xfrm>
        </p:spPr>
        <p:txBody>
          <a:bodyPr vert="horz" lIns="91440" tIns="45720" rIns="91440" bIns="45720" rtlCol="0" anchor="t">
            <a:normAutofit/>
          </a:bodyPr>
          <a:lstStyle/>
          <a:p>
            <a:r>
              <a:rPr lang="en-US" dirty="0">
                <a:latin typeface="Noto Sans"/>
                <a:ea typeface="Noto Sans"/>
                <a:cs typeface="Noto Sans"/>
              </a:rPr>
              <a:t>In small groups, take time to read the article assigned to you. Then, work together to answer the following questions. (You will be expected to corroborate your answers with other small groups who read the same article </a:t>
            </a:r>
            <a:r>
              <a:rPr lang="en-US">
                <a:latin typeface="Noto Sans"/>
                <a:ea typeface="Noto Sans"/>
                <a:cs typeface="Noto Sans"/>
              </a:rPr>
              <a:t>later.)</a:t>
            </a:r>
            <a:endParaRPr lang="en-US"/>
          </a:p>
        </p:txBody>
      </p:sp>
      <p:sp>
        <p:nvSpPr>
          <p:cNvPr id="8" name="TextBox 7">
            <a:extLst>
              <a:ext uri="{FF2B5EF4-FFF2-40B4-BE49-F238E27FC236}">
                <a16:creationId xmlns:a16="http://schemas.microsoft.com/office/drawing/2014/main" id="{28C66088-56D9-99A9-1A5F-75B8C68D86AC}"/>
              </a:ext>
            </a:extLst>
          </p:cNvPr>
          <p:cNvSpPr txBox="1"/>
          <p:nvPr/>
        </p:nvSpPr>
        <p:spPr>
          <a:xfrm>
            <a:off x="1030147" y="2118891"/>
            <a:ext cx="5224522" cy="23698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indent="-228600">
              <a:buFont typeface=""/>
              <a:buAutoNum type="arabicPeriod"/>
            </a:pPr>
            <a:r>
              <a:rPr lang="en-US" sz="1400" i="1" dirty="0">
                <a:latin typeface="Noto Sans"/>
                <a:ea typeface="Noto Sans"/>
                <a:cs typeface="Noto Sans"/>
              </a:rPr>
              <a:t>What specific subpopulation is the focus of this article? </a:t>
            </a:r>
          </a:p>
          <a:p>
            <a:endParaRPr lang="en-US" sz="1200" i="1" dirty="0">
              <a:latin typeface="Noto Sans"/>
              <a:ea typeface="Noto Sans"/>
              <a:cs typeface="Noto Sans"/>
            </a:endParaRPr>
          </a:p>
          <a:p>
            <a:pPr marL="228600" indent="-228600">
              <a:buFont typeface=""/>
              <a:buAutoNum type="arabicPeriod" startAt="2"/>
            </a:pPr>
            <a:r>
              <a:rPr lang="en-US" sz="1400" i="1" dirty="0">
                <a:latin typeface="Noto Sans"/>
                <a:ea typeface="Noto Sans"/>
                <a:cs typeface="Noto Sans"/>
              </a:rPr>
              <a:t>What are some of the stigmas or beliefs related to mental illness mentioned in the article?  </a:t>
            </a:r>
          </a:p>
          <a:p>
            <a:endParaRPr lang="en-US" sz="1200" i="1" dirty="0">
              <a:latin typeface="Noto Sans"/>
              <a:ea typeface="Noto Sans"/>
              <a:cs typeface="Noto Sans"/>
            </a:endParaRPr>
          </a:p>
          <a:p>
            <a:pPr marL="228600" indent="-228600">
              <a:buFont typeface=""/>
              <a:buAutoNum type="arabicPeriod" startAt="3"/>
            </a:pPr>
            <a:r>
              <a:rPr lang="en-US" sz="1400" i="1" dirty="0">
                <a:latin typeface="Noto Sans"/>
                <a:ea typeface="Noto Sans"/>
                <a:cs typeface="Noto Sans"/>
              </a:rPr>
              <a:t>What are some of the reasons that this subpopulation doesn’t seek out help?  </a:t>
            </a:r>
          </a:p>
          <a:p>
            <a:endParaRPr lang="en-US" sz="1200" i="1" dirty="0">
              <a:latin typeface="Noto Sans"/>
              <a:ea typeface="Noto Sans"/>
              <a:cs typeface="Noto Sans"/>
            </a:endParaRPr>
          </a:p>
          <a:p>
            <a:pPr marL="228600" indent="-228600">
              <a:buFont typeface=""/>
              <a:buAutoNum type="arabicPeriod" startAt="4"/>
            </a:pPr>
            <a:r>
              <a:rPr lang="en-US" sz="1400" i="1" dirty="0">
                <a:latin typeface="Noto Sans"/>
                <a:ea typeface="Noto Sans"/>
                <a:cs typeface="Noto Sans"/>
              </a:rPr>
              <a:t>What are other relevant pieces of data and trends mentioned in the article that relate to our discussion on cultural perceptions of mental health and stigma?  </a:t>
            </a:r>
          </a:p>
        </p:txBody>
      </p:sp>
    </p:spTree>
    <p:extLst>
      <p:ext uri="{BB962C8B-B14F-4D97-AF65-F5344CB8AC3E}">
        <p14:creationId xmlns:p14="http://schemas.microsoft.com/office/powerpoint/2010/main" val="3284609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581CA-10F3-837B-CB18-9A1F87BECBB1}"/>
              </a:ext>
            </a:extLst>
          </p:cNvPr>
          <p:cNvSpPr>
            <a:spLocks noGrp="1"/>
          </p:cNvSpPr>
          <p:nvPr>
            <p:ph type="title"/>
          </p:nvPr>
        </p:nvSpPr>
        <p:spPr/>
        <p:txBody>
          <a:bodyPr/>
          <a:lstStyle/>
          <a:p>
            <a:r>
              <a:rPr lang="en-US" dirty="0">
                <a:latin typeface="Noto Sans"/>
                <a:ea typeface="Noto Sans"/>
                <a:cs typeface="Noto Sans"/>
              </a:rPr>
              <a:t>Person-First Language and Its Importance</a:t>
            </a:r>
            <a:endParaRPr lang="en-US" dirty="0"/>
          </a:p>
        </p:txBody>
      </p:sp>
      <p:sp>
        <p:nvSpPr>
          <p:cNvPr id="3" name="TextBox 2">
            <a:extLst>
              <a:ext uri="{FF2B5EF4-FFF2-40B4-BE49-F238E27FC236}">
                <a16:creationId xmlns:a16="http://schemas.microsoft.com/office/drawing/2014/main" id="{D833C07D-7328-14AD-B4EC-AF124D2F1498}"/>
              </a:ext>
            </a:extLst>
          </p:cNvPr>
          <p:cNvSpPr txBox="1"/>
          <p:nvPr/>
        </p:nvSpPr>
        <p:spPr>
          <a:xfrm>
            <a:off x="4162673" y="1001578"/>
            <a:ext cx="4789681" cy="41549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Courier New"/>
              <a:buChar char="○"/>
            </a:pPr>
            <a:endParaRPr lang="en-US" sz="1600" b="1" dirty="0">
              <a:latin typeface="Aptos"/>
            </a:endParaRPr>
          </a:p>
          <a:p>
            <a:pPr marL="742950" indent="-285750">
              <a:buFont typeface="Courier New"/>
              <a:buChar char="○"/>
            </a:pPr>
            <a:r>
              <a:rPr lang="en-US" sz="1600" dirty="0">
                <a:latin typeface="Noto Sans"/>
                <a:ea typeface="Noto Sans"/>
                <a:cs typeface="Noto Sans"/>
              </a:rPr>
              <a:t>Using respectful and inclusive language helps to reduce stigma and foster understanding. Examples include:</a:t>
            </a:r>
          </a:p>
          <a:p>
            <a:pPr marL="457200"/>
            <a:endParaRPr lang="en-US" sz="1600" dirty="0">
              <a:latin typeface="Noto Sans"/>
              <a:ea typeface="Noto Sans"/>
              <a:cs typeface="Noto Sans"/>
            </a:endParaRPr>
          </a:p>
          <a:p>
            <a:pPr marL="1200150" lvl="2" indent="-285750">
              <a:buFont typeface="Wingdings"/>
              <a:buChar char="§"/>
            </a:pPr>
            <a:r>
              <a:rPr lang="en-US" sz="1600" dirty="0">
                <a:latin typeface="Noto Sans"/>
                <a:ea typeface="Noto Sans"/>
                <a:cs typeface="Noto Sans"/>
              </a:rPr>
              <a:t>Replacing terms like "crazy" or "insane" with "individual experiencing mental health challenges."</a:t>
            </a:r>
          </a:p>
          <a:p>
            <a:pPr lvl="2"/>
            <a:endParaRPr lang="en-US" sz="1600" dirty="0">
              <a:latin typeface="Noto Sans"/>
              <a:ea typeface="Noto Sans"/>
              <a:cs typeface="Noto Sans"/>
            </a:endParaRPr>
          </a:p>
          <a:p>
            <a:pPr marL="1200150" lvl="2" indent="-285750">
              <a:buFont typeface="Wingdings"/>
              <a:buChar char="§"/>
            </a:pPr>
            <a:r>
              <a:rPr lang="en-US" sz="1600" dirty="0">
                <a:latin typeface="Noto Sans"/>
                <a:ea typeface="Noto Sans"/>
                <a:cs typeface="Noto Sans"/>
              </a:rPr>
              <a:t>Avoiding labels and instead focusing on the person (e.g., "person with depression" vs. "depressed person").</a:t>
            </a:r>
          </a:p>
          <a:p>
            <a:pPr marL="742950" lvl="1" indent="-285750">
              <a:buFont typeface="Courier New"/>
              <a:buChar char="○"/>
            </a:pPr>
            <a:endParaRPr lang="en-US" sz="1600" dirty="0">
              <a:latin typeface="Aptos"/>
            </a:endParaRPr>
          </a:p>
          <a:p>
            <a:pPr algn="l"/>
            <a:endParaRPr lang="en-US" sz="2400" dirty="0">
              <a:cs typeface="Arial"/>
            </a:endParaRPr>
          </a:p>
        </p:txBody>
      </p:sp>
      <p:pic>
        <p:nvPicPr>
          <p:cNvPr id="4" name="Picture 3" descr="Communicating About Disabilities: Identity-First or Person-First Language?">
            <a:extLst>
              <a:ext uri="{FF2B5EF4-FFF2-40B4-BE49-F238E27FC236}">
                <a16:creationId xmlns:a16="http://schemas.microsoft.com/office/drawing/2014/main" id="{9CB5E384-225F-A964-54A3-1B0E6B03A722}"/>
              </a:ext>
            </a:extLst>
          </p:cNvPr>
          <p:cNvPicPr>
            <a:picLocks noChangeAspect="1"/>
          </p:cNvPicPr>
          <p:nvPr/>
        </p:nvPicPr>
        <p:blipFill>
          <a:blip r:embed="rId2" cstate="email">
            <a:extLst>
              <a:ext uri="{28A0092B-C50C-407E-A947-70E740481C1C}">
                <a14:useLocalDpi xmlns:a14="http://schemas.microsoft.com/office/drawing/2010/main"/>
              </a:ext>
            </a:extLst>
          </a:blip>
          <a:srcRect t="-4015"/>
          <a:stretch/>
        </p:blipFill>
        <p:spPr>
          <a:xfrm>
            <a:off x="374072" y="1127731"/>
            <a:ext cx="4197932" cy="3054588"/>
          </a:xfrm>
          <a:prstGeom prst="rect">
            <a:avLst/>
          </a:prstGeom>
        </p:spPr>
      </p:pic>
    </p:spTree>
    <p:extLst>
      <p:ext uri="{BB962C8B-B14F-4D97-AF65-F5344CB8AC3E}">
        <p14:creationId xmlns:p14="http://schemas.microsoft.com/office/powerpoint/2010/main" val="38863302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E34B4-727E-FB61-88A3-7D55FE1BE3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894116-E898-D49F-BB20-6659DD8EC3A9}"/>
              </a:ext>
            </a:extLst>
          </p:cNvPr>
          <p:cNvSpPr>
            <a:spLocks noGrp="1"/>
          </p:cNvSpPr>
          <p:nvPr>
            <p:ph type="title"/>
          </p:nvPr>
        </p:nvSpPr>
        <p:spPr/>
        <p:txBody>
          <a:bodyPr>
            <a:normAutofit fontScale="90000"/>
          </a:bodyPr>
          <a:lstStyle/>
          <a:p>
            <a:r>
              <a:rPr lang="en-US" dirty="0">
                <a:latin typeface="Noto Sans"/>
                <a:ea typeface="Noto Sans"/>
                <a:cs typeface="Noto Sans"/>
              </a:rPr>
              <a:t>Person-First Language and Its Importance: Continued</a:t>
            </a:r>
            <a:endParaRPr lang="en-US" dirty="0"/>
          </a:p>
        </p:txBody>
      </p:sp>
      <p:pic>
        <p:nvPicPr>
          <p:cNvPr id="5" name="Picture 4">
            <a:extLst>
              <a:ext uri="{FF2B5EF4-FFF2-40B4-BE49-F238E27FC236}">
                <a16:creationId xmlns:a16="http://schemas.microsoft.com/office/drawing/2014/main" id="{5B739DA5-5AF4-0CC2-8956-F8D79103D0E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4131" y="1149753"/>
            <a:ext cx="4274128" cy="2492088"/>
          </a:xfrm>
          <a:prstGeom prst="rect">
            <a:avLst/>
          </a:prstGeom>
        </p:spPr>
      </p:pic>
      <p:pic>
        <p:nvPicPr>
          <p:cNvPr id="6" name="Picture 5" descr="A screenshot of a computer&#10;&#10;AI-generated content may be incorrect.">
            <a:extLst>
              <a:ext uri="{FF2B5EF4-FFF2-40B4-BE49-F238E27FC236}">
                <a16:creationId xmlns:a16="http://schemas.microsoft.com/office/drawing/2014/main" id="{DD36B2D2-9691-5E42-3503-EAB8CA6A513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21763" y="1266219"/>
            <a:ext cx="4654263" cy="2373457"/>
          </a:xfrm>
          <a:prstGeom prst="rect">
            <a:avLst/>
          </a:prstGeom>
        </p:spPr>
      </p:pic>
      <p:sp>
        <p:nvSpPr>
          <p:cNvPr id="7" name="TextBox 6">
            <a:extLst>
              <a:ext uri="{FF2B5EF4-FFF2-40B4-BE49-F238E27FC236}">
                <a16:creationId xmlns:a16="http://schemas.microsoft.com/office/drawing/2014/main" id="{A6621A59-84FC-5169-3F25-8E957BBBFFBE}"/>
              </a:ext>
            </a:extLst>
          </p:cNvPr>
          <p:cNvSpPr txBox="1"/>
          <p:nvPr/>
        </p:nvSpPr>
        <p:spPr>
          <a:xfrm>
            <a:off x="1519843" y="3713017"/>
            <a:ext cx="7938653"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latin typeface="Noto Sans"/>
                <a:ea typeface="Noto Sans"/>
                <a:cs typeface="Noto Sans"/>
              </a:rPr>
              <a:t>Taken from the American Psychological Association's</a:t>
            </a:r>
            <a:r>
              <a:rPr lang="en-US" sz="1200" dirty="0">
                <a:latin typeface="Noto Sans"/>
                <a:ea typeface="Noto Sans"/>
                <a:cs typeface="Noto Sans"/>
                <a:hlinkClick r:id="rId5"/>
              </a:rPr>
              <a:t> Inclusive Language Guidelines</a:t>
            </a:r>
            <a:endParaRPr lang="en-US" sz="1000" dirty="0">
              <a:solidFill>
                <a:srgbClr val="444444"/>
              </a:solidFill>
              <a:latin typeface="Noto Sans"/>
              <a:ea typeface="Noto Sans"/>
              <a:cs typeface="Noto Sans"/>
            </a:endParaRPr>
          </a:p>
        </p:txBody>
      </p:sp>
      <p:sp>
        <p:nvSpPr>
          <p:cNvPr id="3" name="TextBox 2">
            <a:extLst>
              <a:ext uri="{FF2B5EF4-FFF2-40B4-BE49-F238E27FC236}">
                <a16:creationId xmlns:a16="http://schemas.microsoft.com/office/drawing/2014/main" id="{44589506-8D7C-2EFE-6BD2-C03E624206BB}"/>
              </a:ext>
            </a:extLst>
          </p:cNvPr>
          <p:cNvSpPr txBox="1"/>
          <p:nvPr/>
        </p:nvSpPr>
        <p:spPr>
          <a:xfrm>
            <a:off x="285402" y="4109256"/>
            <a:ext cx="9013073"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latin typeface="Noto Sans"/>
                <a:ea typeface="Noto Sans"/>
                <a:cs typeface="Noto Sans"/>
              </a:rPr>
              <a:t>Note: It’s always a good idea to</a:t>
            </a:r>
            <a:r>
              <a:rPr lang="en-US" sz="1200" b="1" dirty="0">
                <a:latin typeface="Noto Sans"/>
                <a:ea typeface="Noto Sans"/>
                <a:cs typeface="Noto Sans"/>
              </a:rPr>
              <a:t> ask an individual what their preference is / how they identify / what terminology they use. </a:t>
            </a:r>
            <a:r>
              <a:rPr lang="en-US" sz="1200" dirty="0">
                <a:latin typeface="Noto Sans"/>
                <a:ea typeface="Noto Sans"/>
                <a:cs typeface="Noto Sans"/>
              </a:rPr>
              <a:t>Not everyone prefers person-first language. For example, many autistic people prefer identity-first language. </a:t>
            </a:r>
            <a:endParaRPr lang="en-US" sz="1200" dirty="0">
              <a:solidFill>
                <a:srgbClr val="000000"/>
              </a:solidFill>
              <a:latin typeface="Noto Sans"/>
              <a:ea typeface="Noto Sans"/>
              <a:cs typeface="Noto Sans"/>
            </a:endParaRPr>
          </a:p>
        </p:txBody>
      </p:sp>
    </p:spTree>
    <p:extLst>
      <p:ext uri="{BB962C8B-B14F-4D97-AF65-F5344CB8AC3E}">
        <p14:creationId xmlns:p14="http://schemas.microsoft.com/office/powerpoint/2010/main" val="18031540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ECD4A71-3E66-636B-3BF9-BBB4511FEEE9}"/>
              </a:ext>
            </a:extLst>
          </p:cNvPr>
          <p:cNvSpPr>
            <a:spLocks noGrp="1"/>
          </p:cNvSpPr>
          <p:nvPr>
            <p:ph type="title"/>
          </p:nvPr>
        </p:nvSpPr>
        <p:spPr>
          <a:xfrm>
            <a:off x="259908" y="2812907"/>
            <a:ext cx="3287865" cy="640952"/>
          </a:xfrm>
        </p:spPr>
        <p:txBody>
          <a:bodyPr anchor="b">
            <a:noAutofit/>
          </a:bodyPr>
          <a:lstStyle/>
          <a:p>
            <a:r>
              <a:rPr lang="en-US" b="0" dirty="0">
                <a:latin typeface="Noto Sans"/>
                <a:ea typeface="Noto Sans"/>
                <a:cs typeface="Noto Sans"/>
              </a:rPr>
              <a:t>How does language influence perceptions and attitudes toward mental health?</a:t>
            </a:r>
          </a:p>
        </p:txBody>
      </p:sp>
      <p:pic>
        <p:nvPicPr>
          <p:cNvPr id="6" name="Picture 5" descr="THE INFLUENCE OF CULTURE ON LANGUAGE AND SPEECH - FLEDU.UZ">
            <a:extLst>
              <a:ext uri="{FF2B5EF4-FFF2-40B4-BE49-F238E27FC236}">
                <a16:creationId xmlns:a16="http://schemas.microsoft.com/office/drawing/2014/main" id="{0C616F8D-3D08-8470-21A8-241E75729E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97357" y="1790027"/>
            <a:ext cx="5443329" cy="3476727"/>
          </a:xfrm>
          <a:prstGeom prst="rect">
            <a:avLst/>
          </a:prstGeom>
        </p:spPr>
      </p:pic>
      <p:sp>
        <p:nvSpPr>
          <p:cNvPr id="8" name="Title 1">
            <a:extLst>
              <a:ext uri="{FF2B5EF4-FFF2-40B4-BE49-F238E27FC236}">
                <a16:creationId xmlns:a16="http://schemas.microsoft.com/office/drawing/2014/main" id="{8397F5EC-AE2B-51D5-B102-A924F10EC1AF}"/>
              </a:ext>
            </a:extLst>
          </p:cNvPr>
          <p:cNvSpPr txBox="1">
            <a:spLocks/>
          </p:cNvSpPr>
          <p:nvPr/>
        </p:nvSpPr>
        <p:spPr>
          <a:xfrm>
            <a:off x="628650" y="197922"/>
            <a:ext cx="7886700" cy="625712"/>
          </a:xfrm>
          <a:prstGeom prst="rect">
            <a:avLst/>
          </a:prstGeom>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dirty="0">
                <a:latin typeface="Noto Sans"/>
                <a:ea typeface="Noto Sans"/>
                <a:cs typeface="Noto Sans"/>
              </a:rPr>
              <a:t>Group Discussion</a:t>
            </a:r>
            <a:endParaRPr lang="en-US" dirty="0"/>
          </a:p>
        </p:txBody>
      </p:sp>
    </p:spTree>
    <p:extLst>
      <p:ext uri="{BB962C8B-B14F-4D97-AF65-F5344CB8AC3E}">
        <p14:creationId xmlns:p14="http://schemas.microsoft.com/office/powerpoint/2010/main" val="4178623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42014-E97C-37C7-1D51-5F187825881A}"/>
              </a:ext>
            </a:extLst>
          </p:cNvPr>
          <p:cNvSpPr>
            <a:spLocks noGrp="1"/>
          </p:cNvSpPr>
          <p:nvPr>
            <p:ph type="title"/>
          </p:nvPr>
        </p:nvSpPr>
        <p:spPr/>
        <p:txBody>
          <a:bodyPr>
            <a:normAutofit fontScale="90000"/>
          </a:bodyPr>
          <a:lstStyle/>
          <a:p>
            <a:r>
              <a:rPr lang="en-US" dirty="0">
                <a:latin typeface="Noto Sans"/>
                <a:ea typeface="Noto Sans"/>
                <a:cs typeface="Noto Sans"/>
              </a:rPr>
              <a:t>Strategies for Challenging Stigma and </a:t>
            </a:r>
            <a:br>
              <a:rPr lang="en-US" dirty="0">
                <a:latin typeface="Noto Sans"/>
                <a:ea typeface="Noto Sans"/>
                <a:cs typeface="Noto Sans"/>
              </a:rPr>
            </a:br>
            <a:r>
              <a:rPr lang="en-US" dirty="0">
                <a:latin typeface="Noto Sans"/>
                <a:ea typeface="Noto Sans"/>
                <a:cs typeface="Noto Sans"/>
              </a:rPr>
              <a:t>Promoting Help-seeking Behaviors</a:t>
            </a:r>
            <a:endParaRPr lang="en-US"/>
          </a:p>
        </p:txBody>
      </p:sp>
      <p:sp>
        <p:nvSpPr>
          <p:cNvPr id="3" name="Content Placeholder 2">
            <a:extLst>
              <a:ext uri="{FF2B5EF4-FFF2-40B4-BE49-F238E27FC236}">
                <a16:creationId xmlns:a16="http://schemas.microsoft.com/office/drawing/2014/main" id="{425FA5AC-9BF4-F62D-7284-09B0ADDF4B39}"/>
              </a:ext>
            </a:extLst>
          </p:cNvPr>
          <p:cNvSpPr>
            <a:spLocks noGrp="1"/>
          </p:cNvSpPr>
          <p:nvPr>
            <p:ph sz="half" idx="1"/>
          </p:nvPr>
        </p:nvSpPr>
        <p:spPr>
          <a:xfrm>
            <a:off x="-150010" y="522915"/>
            <a:ext cx="5066684" cy="1527883"/>
          </a:xfrm>
        </p:spPr>
        <p:txBody>
          <a:bodyPr vert="horz" lIns="91440" tIns="45720" rIns="91440" bIns="45720" rtlCol="0" anchor="t">
            <a:noAutofit/>
          </a:bodyPr>
          <a:lstStyle/>
          <a:p>
            <a:pPr marL="0" indent="0">
              <a:buNone/>
            </a:pPr>
            <a:endParaRPr lang="en-US" sz="3600" b="1" dirty="0">
              <a:latin typeface="Noto Sans"/>
            </a:endParaRPr>
          </a:p>
          <a:p>
            <a:pPr lvl="1">
              <a:buFont typeface="Wingdings" panose="020B0604020202020204" pitchFamily="34" charset="0"/>
              <a:buChar char="§"/>
            </a:pPr>
            <a:r>
              <a:rPr lang="en-US" sz="2000" dirty="0">
                <a:latin typeface="Noto Sans"/>
                <a:ea typeface="Noto Sans"/>
                <a:cs typeface="Noto Sans"/>
              </a:rPr>
              <a:t>Effective approaches include:</a:t>
            </a:r>
          </a:p>
          <a:p>
            <a:pPr lvl="2"/>
            <a:r>
              <a:rPr lang="en-US" sz="2000" dirty="0">
                <a:latin typeface="Noto Sans"/>
                <a:ea typeface="Noto Sans"/>
                <a:cs typeface="Noto Sans"/>
              </a:rPr>
              <a:t>Educating communities about mental health to normalize conversations</a:t>
            </a:r>
          </a:p>
          <a:p>
            <a:pPr lvl="2">
              <a:buFont typeface="System Font Regular" panose="020B0604020202020204" pitchFamily="34" charset="0"/>
            </a:pPr>
            <a:r>
              <a:rPr lang="en-US" sz="2000" dirty="0">
                <a:latin typeface="Noto Sans"/>
                <a:ea typeface="Noto Sans"/>
                <a:cs typeface="Noto Sans"/>
              </a:rPr>
              <a:t>Using culturally sensitive messaging in outreach efforts</a:t>
            </a:r>
          </a:p>
          <a:p>
            <a:pPr lvl="2"/>
            <a:r>
              <a:rPr lang="en-US" sz="2000" dirty="0">
                <a:latin typeface="Noto Sans"/>
                <a:ea typeface="Noto Sans"/>
                <a:cs typeface="Noto Sans"/>
              </a:rPr>
              <a:t>Training leaders within communities to act as mental health advocates</a:t>
            </a:r>
          </a:p>
        </p:txBody>
      </p:sp>
      <p:pic>
        <p:nvPicPr>
          <p:cNvPr id="4" name="Picture 3" descr="Creating Culturally Inclusive Communications Strategies and Messaging |  Groundworks">
            <a:extLst>
              <a:ext uri="{FF2B5EF4-FFF2-40B4-BE49-F238E27FC236}">
                <a16:creationId xmlns:a16="http://schemas.microsoft.com/office/drawing/2014/main" id="{1BE8C1AD-445E-BB0C-5C51-369CEE715E7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20060" y="1667767"/>
            <a:ext cx="4067054" cy="2434445"/>
          </a:xfrm>
          <a:prstGeom prst="rect">
            <a:avLst/>
          </a:prstGeom>
        </p:spPr>
      </p:pic>
    </p:spTree>
    <p:extLst>
      <p:ext uri="{BB962C8B-B14F-4D97-AF65-F5344CB8AC3E}">
        <p14:creationId xmlns:p14="http://schemas.microsoft.com/office/powerpoint/2010/main" val="5976303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488F4C-39ED-A659-B567-AAC5896984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844F6C-E085-D1FA-FE24-85E34637A61A}"/>
              </a:ext>
            </a:extLst>
          </p:cNvPr>
          <p:cNvSpPr>
            <a:spLocks noGrp="1"/>
          </p:cNvSpPr>
          <p:nvPr>
            <p:ph type="title"/>
          </p:nvPr>
        </p:nvSpPr>
        <p:spPr/>
        <p:txBody>
          <a:bodyPr>
            <a:normAutofit fontScale="90000"/>
          </a:bodyPr>
          <a:lstStyle/>
          <a:p>
            <a:r>
              <a:rPr lang="en-US" dirty="0">
                <a:latin typeface="Noto Sans"/>
                <a:ea typeface="Noto Sans"/>
                <a:cs typeface="Noto Sans"/>
              </a:rPr>
              <a:t>Strategies for Challenging Stigma and </a:t>
            </a:r>
            <a:br>
              <a:rPr lang="en-US" dirty="0">
                <a:latin typeface="Noto Sans"/>
                <a:ea typeface="Noto Sans"/>
                <a:cs typeface="Noto Sans"/>
              </a:rPr>
            </a:br>
            <a:r>
              <a:rPr lang="en-US" dirty="0">
                <a:latin typeface="Noto Sans"/>
                <a:ea typeface="Noto Sans"/>
                <a:cs typeface="Noto Sans"/>
              </a:rPr>
              <a:t>Promoting Help-seeking Behaviors (Continued)</a:t>
            </a:r>
            <a:endParaRPr lang="en-US" dirty="0"/>
          </a:p>
        </p:txBody>
      </p:sp>
      <p:sp>
        <p:nvSpPr>
          <p:cNvPr id="3" name="Content Placeholder 2">
            <a:extLst>
              <a:ext uri="{FF2B5EF4-FFF2-40B4-BE49-F238E27FC236}">
                <a16:creationId xmlns:a16="http://schemas.microsoft.com/office/drawing/2014/main" id="{6D35CF88-9FDC-3DDC-ED9A-621495D586B8}"/>
              </a:ext>
            </a:extLst>
          </p:cNvPr>
          <p:cNvSpPr>
            <a:spLocks noGrp="1"/>
          </p:cNvSpPr>
          <p:nvPr>
            <p:ph sz="half" idx="1"/>
          </p:nvPr>
        </p:nvSpPr>
        <p:spPr>
          <a:xfrm>
            <a:off x="421490" y="645896"/>
            <a:ext cx="5811804" cy="1527883"/>
          </a:xfrm>
        </p:spPr>
        <p:txBody>
          <a:bodyPr vert="horz" lIns="91440" tIns="45720" rIns="91440" bIns="45720" rtlCol="0" anchor="t">
            <a:noAutofit/>
          </a:bodyPr>
          <a:lstStyle/>
          <a:p>
            <a:pPr marL="0" indent="0">
              <a:buNone/>
            </a:pPr>
            <a:endParaRPr lang="en-US" sz="3600" b="1" dirty="0">
              <a:latin typeface="Noto Sans"/>
            </a:endParaRPr>
          </a:p>
          <a:p>
            <a:pPr marL="342900" lvl="1" indent="0">
              <a:buNone/>
            </a:pPr>
            <a:endParaRPr lang="en-US" sz="2000" dirty="0">
              <a:latin typeface="Noto Sans"/>
              <a:ea typeface="Noto Sans"/>
              <a:cs typeface="Noto Sans"/>
            </a:endParaRPr>
          </a:p>
        </p:txBody>
      </p:sp>
      <p:sp>
        <p:nvSpPr>
          <p:cNvPr id="4" name="TextBox 3">
            <a:extLst>
              <a:ext uri="{FF2B5EF4-FFF2-40B4-BE49-F238E27FC236}">
                <a16:creationId xmlns:a16="http://schemas.microsoft.com/office/drawing/2014/main" id="{593EE958-F38F-3AD9-6666-131E23333ABB}"/>
              </a:ext>
            </a:extLst>
          </p:cNvPr>
          <p:cNvSpPr txBox="1"/>
          <p:nvPr/>
        </p:nvSpPr>
        <p:spPr>
          <a:xfrm>
            <a:off x="426028" y="1288472"/>
            <a:ext cx="3938154"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Let's take a look at Lyra Health's guide "Recognizing and Addressing Mental Health Stigma at Work."</a:t>
            </a:r>
          </a:p>
          <a:p>
            <a:endParaRPr lang="en-US" dirty="0">
              <a:latin typeface="Noto Sans"/>
              <a:ea typeface="Noto Sans"/>
              <a:cs typeface="Noto Sans"/>
            </a:endParaRPr>
          </a:p>
          <a:p>
            <a:endParaRPr lang="en-US" dirty="0">
              <a:latin typeface="Noto Sans"/>
              <a:ea typeface="Noto Sans"/>
              <a:cs typeface="Noto Sans"/>
            </a:endParaRPr>
          </a:p>
          <a:p>
            <a:r>
              <a:rPr lang="en-US" dirty="0">
                <a:latin typeface="Noto Sans"/>
                <a:ea typeface="Noto Sans"/>
                <a:cs typeface="Noto Sans"/>
              </a:rPr>
              <a:t>Specifically,  let's take a look at their recommendations on page 3 for ways to address mental health stigma in the workplace!</a:t>
            </a:r>
          </a:p>
        </p:txBody>
      </p:sp>
      <p:pic>
        <p:nvPicPr>
          <p:cNvPr id="5" name="Picture 4" descr="A white text on a blue background&#10;&#10;AI-generated content may be incorrect.">
            <a:extLst>
              <a:ext uri="{FF2B5EF4-FFF2-40B4-BE49-F238E27FC236}">
                <a16:creationId xmlns:a16="http://schemas.microsoft.com/office/drawing/2014/main" id="{BFD4E9E4-97C7-5E72-6B90-829123565DD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69657" y="997527"/>
            <a:ext cx="4545511" cy="4145973"/>
          </a:xfrm>
          <a:prstGeom prst="rect">
            <a:avLst/>
          </a:prstGeom>
        </p:spPr>
      </p:pic>
    </p:spTree>
    <p:extLst>
      <p:ext uri="{BB962C8B-B14F-4D97-AF65-F5344CB8AC3E}">
        <p14:creationId xmlns:p14="http://schemas.microsoft.com/office/powerpoint/2010/main" val="22423957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9F5BF4-5FDC-9BE4-A9F1-AD5DC590A7DB}"/>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In small groups, draft a short public awareness campaign (e.g., a flyer, social media post, or event outline) targeting stigma reduction within a specific cultural context. </a:t>
            </a:r>
            <a:endParaRPr lang="en-US" dirty="0"/>
          </a:p>
          <a:p>
            <a:pPr lvl="1">
              <a:buFont typeface="Courier New" panose="020B0604020202020204" pitchFamily="34" charset="0"/>
              <a:buChar char="o"/>
            </a:pPr>
            <a:r>
              <a:rPr lang="en-US" dirty="0">
                <a:latin typeface="Noto Sans"/>
                <a:ea typeface="Noto Sans"/>
                <a:cs typeface="Noto Sans"/>
              </a:rPr>
              <a:t>Use free tools like Canva!</a:t>
            </a:r>
          </a:p>
          <a:p>
            <a:pPr lvl="1">
              <a:buFont typeface="Courier New" panose="020B0604020202020204" pitchFamily="34" charset="0"/>
              <a:buChar char="o"/>
            </a:pPr>
            <a:r>
              <a:rPr lang="en-US" dirty="0">
                <a:latin typeface="Noto Sans"/>
                <a:ea typeface="Noto Sans"/>
                <a:cs typeface="Noto Sans"/>
              </a:rPr>
              <a:t>No phone? That's OK! Draw it/write it out a piece of regular paper!</a:t>
            </a:r>
          </a:p>
          <a:p>
            <a:pPr lvl="1">
              <a:buFont typeface="Courier New" panose="020B0604020202020204" pitchFamily="34" charset="0"/>
              <a:buChar char="o"/>
            </a:pPr>
            <a:endParaRPr lang="en-US" dirty="0">
              <a:latin typeface="Noto Sans"/>
              <a:ea typeface="Noto Sans"/>
              <a:cs typeface="Noto Sans"/>
            </a:endParaRPr>
          </a:p>
          <a:p>
            <a:r>
              <a:rPr lang="en-US" dirty="0">
                <a:latin typeface="Noto Sans"/>
                <a:ea typeface="Noto Sans"/>
                <a:cs typeface="Noto Sans"/>
              </a:rPr>
              <a:t>You will present these to the rest of the class; be sure to mention the specific cultural context/group that is the target of this campaign and why you designed it as such. </a:t>
            </a:r>
          </a:p>
          <a:p>
            <a:pPr marL="0" indent="0">
              <a:buNone/>
            </a:pPr>
            <a:endParaRPr lang="en-US" dirty="0"/>
          </a:p>
        </p:txBody>
      </p:sp>
      <p:sp>
        <p:nvSpPr>
          <p:cNvPr id="3" name="Title 2">
            <a:extLst>
              <a:ext uri="{FF2B5EF4-FFF2-40B4-BE49-F238E27FC236}">
                <a16:creationId xmlns:a16="http://schemas.microsoft.com/office/drawing/2014/main" id="{370F2CEE-03B0-0273-F508-C227350D5A9B}"/>
              </a:ext>
            </a:extLst>
          </p:cNvPr>
          <p:cNvSpPr>
            <a:spLocks noGrp="1"/>
          </p:cNvSpPr>
          <p:nvPr>
            <p:ph type="title"/>
          </p:nvPr>
        </p:nvSpPr>
        <p:spPr/>
        <p:txBody>
          <a:bodyPr/>
          <a:lstStyle/>
          <a:p>
            <a:r>
              <a:rPr lang="en-US" dirty="0">
                <a:latin typeface="Noto Sans"/>
                <a:ea typeface="Noto Sans"/>
                <a:cs typeface="Noto Sans"/>
              </a:rPr>
              <a:t>Let's get creative! - A Public Awareness Campaign</a:t>
            </a:r>
            <a:endParaRPr lang="en-US" dirty="0"/>
          </a:p>
        </p:txBody>
      </p:sp>
    </p:spTree>
    <p:extLst>
      <p:ext uri="{BB962C8B-B14F-4D97-AF65-F5344CB8AC3E}">
        <p14:creationId xmlns:p14="http://schemas.microsoft.com/office/powerpoint/2010/main" val="23646053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17E8-5DFE-2C87-09BD-E84E32FC75F2}"/>
              </a:ext>
            </a:extLst>
          </p:cNvPr>
          <p:cNvSpPr>
            <a:spLocks noGrp="1"/>
          </p:cNvSpPr>
          <p:nvPr>
            <p:ph type="title"/>
          </p:nvPr>
        </p:nvSpPr>
        <p:spPr/>
        <p:txBody>
          <a:bodyPr/>
          <a:lstStyle/>
          <a:p>
            <a:r>
              <a:rPr lang="en-US" dirty="0">
                <a:latin typeface="Noto Sans"/>
                <a:ea typeface="Noto Sans"/>
                <a:cs typeface="Noto Sans"/>
              </a:rPr>
              <a:t>Brain (&amp; Bathroom) Break</a:t>
            </a:r>
            <a:endParaRPr lang="en-US" dirty="0"/>
          </a:p>
        </p:txBody>
      </p:sp>
      <p:sp>
        <p:nvSpPr>
          <p:cNvPr id="3" name="Text Placeholder 2">
            <a:extLst>
              <a:ext uri="{FF2B5EF4-FFF2-40B4-BE49-F238E27FC236}">
                <a16:creationId xmlns:a16="http://schemas.microsoft.com/office/drawing/2014/main" id="{3EA7EAED-6576-9085-B304-14095CF99CAD}"/>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Let's reconvene in 5 minutes.</a:t>
            </a:r>
            <a:endParaRPr lang="en-US" dirty="0"/>
          </a:p>
        </p:txBody>
      </p:sp>
    </p:spTree>
    <p:extLst>
      <p:ext uri="{BB962C8B-B14F-4D97-AF65-F5344CB8AC3E}">
        <p14:creationId xmlns:p14="http://schemas.microsoft.com/office/powerpoint/2010/main" val="9626476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6CF94-851E-8BB2-FA2A-F9AC255DA9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39F1D8-9ACB-637D-49A8-10DD4439D5F3}"/>
              </a:ext>
            </a:extLst>
          </p:cNvPr>
          <p:cNvSpPr>
            <a:spLocks noGrp="1"/>
          </p:cNvSpPr>
          <p:nvPr>
            <p:ph type="title"/>
          </p:nvPr>
        </p:nvSpPr>
        <p:spPr>
          <a:xfrm>
            <a:off x="623888" y="1289635"/>
            <a:ext cx="7200900" cy="2139553"/>
          </a:xfrm>
        </p:spPr>
        <p:txBody>
          <a:bodyPr/>
          <a:lstStyle/>
          <a:p>
            <a:r>
              <a:rPr lang="en-US" dirty="0">
                <a:latin typeface="Noto Sans"/>
                <a:ea typeface="Noto Sans"/>
                <a:cs typeface="Noto Sans"/>
              </a:rPr>
              <a:t>Module 1.3 - </a:t>
            </a:r>
            <a:r>
              <a:rPr lang="en-US" dirty="0">
                <a:solidFill>
                  <a:srgbClr val="000000"/>
                </a:solidFill>
                <a:latin typeface="Noto Sans"/>
                <a:ea typeface="Noto Sans"/>
                <a:cs typeface="Noto Sans"/>
              </a:rPr>
              <a:t>Stigma Reduction</a:t>
            </a:r>
            <a:endParaRPr lang="en-US" dirty="0">
              <a:solidFill>
                <a:srgbClr val="000000"/>
              </a:solidFill>
            </a:endParaRPr>
          </a:p>
        </p:txBody>
      </p:sp>
      <p:sp>
        <p:nvSpPr>
          <p:cNvPr id="5" name="Text Placeholder 4">
            <a:extLst>
              <a:ext uri="{FF2B5EF4-FFF2-40B4-BE49-F238E27FC236}">
                <a16:creationId xmlns:a16="http://schemas.microsoft.com/office/drawing/2014/main" id="{6E763908-67FD-B6EF-E344-CDB2A5279D90}"/>
              </a:ext>
            </a:extLst>
          </p:cNvPr>
          <p:cNvSpPr>
            <a:spLocks noGrp="1"/>
          </p:cNvSpPr>
          <p:nvPr>
            <p:ph type="body" idx="1"/>
          </p:nvPr>
        </p:nvSpPr>
        <p:spPr>
          <a:xfrm>
            <a:off x="623888" y="3431708"/>
            <a:ext cx="7793181" cy="1135530"/>
          </a:xfrm>
        </p:spPr>
        <p:txBody>
          <a:bodyPr vert="horz" lIns="91440" tIns="45720" rIns="91440" bIns="45720" rtlCol="0" anchor="t">
            <a:normAutofit/>
          </a:bodyPr>
          <a:lstStyle/>
          <a:p>
            <a:r>
              <a:rPr lang="en-US" dirty="0">
                <a:latin typeface="Noto Sans"/>
                <a:ea typeface="Noto Sans"/>
                <a:cs typeface="Noto Sans"/>
              </a:rPr>
              <a:t>Challenging Stereotypes and Promoting Help-seeking Behaviors</a:t>
            </a:r>
            <a:endParaRPr lang="en-US" dirty="0"/>
          </a:p>
        </p:txBody>
      </p:sp>
    </p:spTree>
    <p:extLst>
      <p:ext uri="{BB962C8B-B14F-4D97-AF65-F5344CB8AC3E}">
        <p14:creationId xmlns:p14="http://schemas.microsoft.com/office/powerpoint/2010/main" val="5664382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249680" y="944880"/>
            <a:ext cx="6644640" cy="3159760"/>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400" dirty="0"/>
              <a:t>NIWL Registered Apprenticeships are supported by the Employment Training Administration of the U.S. Department of Labor as part of an ABA2 grant award totaling $8 million with 0% financed from non-governmental sources.</a:t>
            </a:r>
          </a:p>
          <a:p>
            <a:endParaRPr lang="en-US" sz="1400" dirty="0"/>
          </a:p>
          <a:p>
            <a:pPr algn="ctr"/>
            <a:r>
              <a:rPr lang="en-US" sz="1400"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41A93F-35D7-D296-B694-01F24E340856}"/>
              </a:ext>
            </a:extLst>
          </p:cNvPr>
          <p:cNvSpPr>
            <a:spLocks noGrp="1"/>
          </p:cNvSpPr>
          <p:nvPr>
            <p:ph idx="1"/>
          </p:nvPr>
        </p:nvSpPr>
        <p:spPr>
          <a:xfrm>
            <a:off x="406677" y="1096990"/>
            <a:ext cx="8110959" cy="3863340"/>
          </a:xfrm>
        </p:spPr>
        <p:txBody>
          <a:bodyPr vert="horz" lIns="91440" tIns="45720" rIns="91440" bIns="45720" rtlCol="0" anchor="t">
            <a:normAutofit/>
          </a:bodyPr>
          <a:lstStyle/>
          <a:p>
            <a:pPr lvl="1">
              <a:buFont typeface="System Font Regular" panose="020B0604020202020204" pitchFamily="34" charset="0"/>
              <a:buChar char="–"/>
            </a:pPr>
            <a:r>
              <a:rPr lang="en-US" sz="1300" b="1" dirty="0">
                <a:latin typeface="Noto Sans"/>
                <a:ea typeface="Noto Sans"/>
                <a:cs typeface="Noto Sans"/>
              </a:rPr>
              <a:t>Definition of Stigma: </a:t>
            </a:r>
            <a:r>
              <a:rPr lang="en-US" sz="1300" dirty="0">
                <a:latin typeface="Noto Sans"/>
                <a:ea typeface="Noto Sans"/>
                <a:cs typeface="Noto Sans"/>
              </a:rPr>
              <a:t>A stigma is a negative perception or set of attitudes and beliefs about a particular group, condition, or behavior that leads to discrimination, marginalization, or exclusion.</a:t>
            </a:r>
          </a:p>
          <a:p>
            <a:pPr lvl="1">
              <a:buFont typeface="System Font Regular" panose="020B0604020202020204" pitchFamily="34" charset="0"/>
              <a:buChar char="–"/>
            </a:pPr>
            <a:r>
              <a:rPr lang="en-US" sz="1300" dirty="0">
                <a:latin typeface="Noto Sans"/>
                <a:ea typeface="Noto Sans"/>
                <a:cs typeface="Noto Sans"/>
              </a:rPr>
              <a:t>In the context of mental health, stigma often includes:</a:t>
            </a:r>
          </a:p>
          <a:p>
            <a:pPr lvl="2">
              <a:buFont typeface="System Font Regular" panose="020B0604020202020204" pitchFamily="34" charset="0"/>
              <a:buChar char="▸"/>
            </a:pPr>
            <a:r>
              <a:rPr lang="en-US" sz="1300" b="1" dirty="0">
                <a:latin typeface="Noto Sans"/>
                <a:ea typeface="Noto Sans"/>
                <a:cs typeface="Noto Sans"/>
              </a:rPr>
              <a:t>Public Stigma:</a:t>
            </a:r>
            <a:r>
              <a:rPr lang="en-US" sz="1300" dirty="0">
                <a:latin typeface="Noto Sans"/>
                <a:ea typeface="Noto Sans"/>
                <a:cs typeface="Noto Sans"/>
              </a:rPr>
              <a:t> Negative stereotypes and prejudices held by society toward individuals with mental health conditions.</a:t>
            </a:r>
          </a:p>
          <a:p>
            <a:pPr lvl="2">
              <a:buFont typeface="System Font Regular" panose="020B0604020202020204" pitchFamily="34" charset="0"/>
              <a:buChar char="▸"/>
            </a:pPr>
            <a:r>
              <a:rPr lang="en-US" sz="1300" b="1" dirty="0">
                <a:latin typeface="Noto Sans"/>
                <a:ea typeface="Noto Sans"/>
                <a:cs typeface="Noto Sans"/>
              </a:rPr>
              <a:t>Self-Stigma:</a:t>
            </a:r>
            <a:r>
              <a:rPr lang="en-US" sz="1300" dirty="0">
                <a:latin typeface="Noto Sans"/>
                <a:ea typeface="Noto Sans"/>
                <a:cs typeface="Noto Sans"/>
              </a:rPr>
              <a:t> Internalization of societal stigma by individuals, leading to feelings of shame or reduced self-esteem.</a:t>
            </a:r>
          </a:p>
          <a:p>
            <a:pPr lvl="2">
              <a:buFont typeface="System Font Regular" panose="020B0604020202020204" pitchFamily="34" charset="0"/>
              <a:buChar char="▸"/>
            </a:pPr>
            <a:r>
              <a:rPr lang="en-US" sz="1300" b="1" dirty="0">
                <a:latin typeface="Noto Sans"/>
                <a:ea typeface="Noto Sans"/>
                <a:cs typeface="Noto Sans"/>
              </a:rPr>
              <a:t>Structural Stigma:</a:t>
            </a:r>
            <a:r>
              <a:rPr lang="en-US" sz="1300" dirty="0">
                <a:latin typeface="Noto Sans"/>
                <a:ea typeface="Noto Sans"/>
                <a:cs typeface="Noto Sans"/>
              </a:rPr>
              <a:t> Systemic discrimination embedded in policies, laws, or institutional practices that hinder equitable access to mental health care and resources.</a:t>
            </a:r>
          </a:p>
          <a:p>
            <a:pPr lvl="1">
              <a:buFont typeface="System Font Regular" panose="020B0604020202020204" pitchFamily="34" charset="0"/>
              <a:buChar char="–"/>
            </a:pPr>
            <a:r>
              <a:rPr lang="en-US" sz="1300" dirty="0">
                <a:latin typeface="Noto Sans"/>
                <a:ea typeface="Noto Sans"/>
                <a:cs typeface="Noto Sans"/>
              </a:rPr>
              <a:t>Stigma </a:t>
            </a:r>
            <a:r>
              <a:rPr lang="en-US" sz="1300" b="1" dirty="0">
                <a:latin typeface="Noto Sans"/>
                <a:ea typeface="Noto Sans"/>
                <a:cs typeface="Noto Sans"/>
              </a:rPr>
              <a:t>perpetuates fear, silence,</a:t>
            </a:r>
            <a:r>
              <a:rPr lang="en-US" sz="1300" dirty="0">
                <a:latin typeface="Noto Sans"/>
                <a:ea typeface="Noto Sans"/>
                <a:cs typeface="Noto Sans"/>
              </a:rPr>
              <a:t> and </a:t>
            </a:r>
            <a:r>
              <a:rPr lang="en-US" sz="1300" b="1" dirty="0">
                <a:latin typeface="Noto Sans"/>
                <a:ea typeface="Noto Sans"/>
                <a:cs typeface="Noto Sans"/>
              </a:rPr>
              <a:t>misinformation about mental health</a:t>
            </a:r>
            <a:r>
              <a:rPr lang="en-US" sz="1300" dirty="0">
                <a:latin typeface="Noto Sans"/>
                <a:ea typeface="Noto Sans"/>
                <a:cs typeface="Noto Sans"/>
              </a:rPr>
              <a:t>, often discouraging individuals from seeking help or acknowledging their struggles. Addressing stigma is essential for fostering a culture of understanding, acceptance, and support.</a:t>
            </a:r>
          </a:p>
        </p:txBody>
      </p:sp>
      <p:sp>
        <p:nvSpPr>
          <p:cNvPr id="3" name="Title 2">
            <a:extLst>
              <a:ext uri="{FF2B5EF4-FFF2-40B4-BE49-F238E27FC236}">
                <a16:creationId xmlns:a16="http://schemas.microsoft.com/office/drawing/2014/main" id="{C9C485F2-8B90-E33A-2564-4A821E80CFBC}"/>
              </a:ext>
            </a:extLst>
          </p:cNvPr>
          <p:cNvSpPr>
            <a:spLocks noGrp="1"/>
          </p:cNvSpPr>
          <p:nvPr>
            <p:ph type="title"/>
          </p:nvPr>
        </p:nvSpPr>
        <p:spPr/>
        <p:txBody>
          <a:bodyPr>
            <a:normAutofit/>
          </a:bodyPr>
          <a:lstStyle/>
          <a:p>
            <a:r>
              <a:rPr lang="en-US" dirty="0">
                <a:latin typeface="Noto Sans"/>
                <a:ea typeface="Noto Sans"/>
                <a:cs typeface="Noto Sans"/>
              </a:rPr>
              <a:t>Understand Types of Stigmas </a:t>
            </a:r>
          </a:p>
        </p:txBody>
      </p:sp>
    </p:spTree>
    <p:extLst>
      <p:ext uri="{BB962C8B-B14F-4D97-AF65-F5344CB8AC3E}">
        <p14:creationId xmlns:p14="http://schemas.microsoft.com/office/powerpoint/2010/main" val="10213022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BE749E-9C68-3772-CE65-D4A7539F3B3E}"/>
              </a:ext>
            </a:extLst>
          </p:cNvPr>
          <p:cNvSpPr>
            <a:spLocks noGrp="1"/>
          </p:cNvSpPr>
          <p:nvPr>
            <p:ph idx="1"/>
          </p:nvPr>
        </p:nvSpPr>
        <p:spPr>
          <a:xfrm>
            <a:off x="630936" y="1285079"/>
            <a:ext cx="7886700" cy="861157"/>
          </a:xfrm>
        </p:spPr>
        <p:txBody>
          <a:bodyPr vert="horz" lIns="91440" tIns="45720" rIns="91440" bIns="45720" rtlCol="0" anchor="t">
            <a:noAutofit/>
          </a:bodyPr>
          <a:lstStyle/>
          <a:p>
            <a:pPr lvl="1">
              <a:buFont typeface="System Font Regular" panose="020B0604020202020204" pitchFamily="34" charset="0"/>
              <a:buChar char="–"/>
            </a:pPr>
            <a:r>
              <a:rPr lang="en-US" sz="1600" dirty="0">
                <a:latin typeface="Noto Sans"/>
                <a:ea typeface="Noto Sans"/>
                <a:cs typeface="Noto Sans"/>
              </a:rPr>
              <a:t>Common stereotypes about mental illness include associating it with </a:t>
            </a:r>
            <a:r>
              <a:rPr lang="en-US" sz="1600" b="1" dirty="0">
                <a:latin typeface="Noto Sans"/>
                <a:ea typeface="Noto Sans"/>
                <a:cs typeface="Noto Sans"/>
              </a:rPr>
              <a:t>danger,</a:t>
            </a:r>
            <a:r>
              <a:rPr lang="en-US" sz="1600" dirty="0">
                <a:latin typeface="Noto Sans"/>
                <a:ea typeface="Noto Sans"/>
                <a:cs typeface="Noto Sans"/>
              </a:rPr>
              <a:t> </a:t>
            </a:r>
            <a:r>
              <a:rPr lang="en-US" sz="1600" b="1" dirty="0">
                <a:latin typeface="Noto Sans"/>
                <a:ea typeface="Noto Sans"/>
                <a:cs typeface="Noto Sans"/>
              </a:rPr>
              <a:t>incompetence,</a:t>
            </a:r>
            <a:r>
              <a:rPr lang="en-US" sz="1600" dirty="0">
                <a:latin typeface="Noto Sans"/>
                <a:ea typeface="Noto Sans"/>
                <a:cs typeface="Noto Sans"/>
              </a:rPr>
              <a:t> or </a:t>
            </a:r>
            <a:r>
              <a:rPr lang="en-US" sz="1600" b="1" dirty="0">
                <a:latin typeface="Noto Sans"/>
                <a:ea typeface="Noto Sans"/>
                <a:cs typeface="Noto Sans"/>
              </a:rPr>
              <a:t>unpredictability.</a:t>
            </a:r>
          </a:p>
          <a:p>
            <a:pPr lvl="1">
              <a:buFont typeface="System Font Regular" panose="020B0604020202020204" pitchFamily="34" charset="0"/>
              <a:buChar char="–"/>
            </a:pPr>
            <a:r>
              <a:rPr lang="en-US" sz="1600" dirty="0">
                <a:latin typeface="Noto Sans"/>
                <a:ea typeface="Noto Sans"/>
                <a:cs typeface="Noto Sans"/>
              </a:rPr>
              <a:t>Misconceptions often portray mental health challenges as </a:t>
            </a:r>
            <a:r>
              <a:rPr lang="en-US" sz="1600" b="1" dirty="0">
                <a:latin typeface="Noto Sans"/>
                <a:ea typeface="Noto Sans"/>
                <a:cs typeface="Noto Sans"/>
              </a:rPr>
              <a:t>moral failings</a:t>
            </a:r>
            <a:r>
              <a:rPr lang="en-US" sz="1600" dirty="0">
                <a:latin typeface="Noto Sans"/>
                <a:ea typeface="Noto Sans"/>
                <a:cs typeface="Noto Sans"/>
              </a:rPr>
              <a:t> or </a:t>
            </a:r>
            <a:r>
              <a:rPr lang="en-US" sz="1600" b="1" dirty="0">
                <a:latin typeface="Noto Sans"/>
                <a:ea typeface="Noto Sans"/>
                <a:cs typeface="Noto Sans"/>
              </a:rPr>
              <a:t>signs of personal weakness.</a:t>
            </a:r>
          </a:p>
          <a:p>
            <a:pPr marL="0" indent="0">
              <a:buNone/>
            </a:pPr>
            <a:endParaRPr lang="en-US" sz="1600" dirty="0">
              <a:latin typeface="Noto Sans"/>
              <a:ea typeface="Noto Sans"/>
              <a:cs typeface="Noto Sans"/>
            </a:endParaRPr>
          </a:p>
        </p:txBody>
      </p:sp>
      <p:sp>
        <p:nvSpPr>
          <p:cNvPr id="3" name="Title 2">
            <a:extLst>
              <a:ext uri="{FF2B5EF4-FFF2-40B4-BE49-F238E27FC236}">
                <a16:creationId xmlns:a16="http://schemas.microsoft.com/office/drawing/2014/main" id="{82627D01-2DDF-D27A-9A6E-5FAD1081414E}"/>
              </a:ext>
            </a:extLst>
          </p:cNvPr>
          <p:cNvSpPr>
            <a:spLocks noGrp="1"/>
          </p:cNvSpPr>
          <p:nvPr>
            <p:ph type="title"/>
          </p:nvPr>
        </p:nvSpPr>
        <p:spPr/>
        <p:txBody>
          <a:bodyPr/>
          <a:lstStyle/>
          <a:p>
            <a:r>
              <a:rPr lang="en-US" dirty="0">
                <a:latin typeface="Noto Sans"/>
                <a:ea typeface="Noto Sans"/>
                <a:cs typeface="Noto Sans"/>
              </a:rPr>
              <a:t>Common Stereotypes &amp; Misconceptions</a:t>
            </a:r>
            <a:endParaRPr lang="en-US" dirty="0"/>
          </a:p>
        </p:txBody>
      </p:sp>
      <p:sp>
        <p:nvSpPr>
          <p:cNvPr id="4" name="TextBox 3">
            <a:extLst>
              <a:ext uri="{FF2B5EF4-FFF2-40B4-BE49-F238E27FC236}">
                <a16:creationId xmlns:a16="http://schemas.microsoft.com/office/drawing/2014/main" id="{2A7B98D0-8E4F-2326-B78E-2B23166CB252}"/>
              </a:ext>
            </a:extLst>
          </p:cNvPr>
          <p:cNvSpPr txBox="1"/>
          <p:nvPr/>
        </p:nvSpPr>
        <p:spPr>
          <a:xfrm>
            <a:off x="733546" y="3095504"/>
            <a:ext cx="7669673"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i="1">
                <a:latin typeface="Noto Sans"/>
                <a:ea typeface="Noto Sans"/>
                <a:cs typeface="Noto Sans"/>
              </a:rPr>
              <a:t>What are some stereotypes about mental health you’ve encountered, and how do they affect individuals or communities?</a:t>
            </a:r>
            <a:r>
              <a:rPr lang="en-US" sz="2000">
                <a:latin typeface="Noto Sans"/>
                <a:ea typeface="Noto Sans"/>
                <a:cs typeface="Noto Sans"/>
              </a:rPr>
              <a:t> </a:t>
            </a:r>
            <a:endParaRPr lang="en-US" sz="3200">
              <a:latin typeface="Noto Sans"/>
              <a:ea typeface="Noto Sans"/>
              <a:cs typeface="Noto Sans"/>
            </a:endParaRPr>
          </a:p>
        </p:txBody>
      </p:sp>
    </p:spTree>
    <p:extLst>
      <p:ext uri="{BB962C8B-B14F-4D97-AF65-F5344CB8AC3E}">
        <p14:creationId xmlns:p14="http://schemas.microsoft.com/office/powerpoint/2010/main" val="34889794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4D3235-DE52-2540-5998-43BA8450C19A}"/>
              </a:ext>
            </a:extLst>
          </p:cNvPr>
          <p:cNvSpPr>
            <a:spLocks noGrp="1"/>
          </p:cNvSpPr>
          <p:nvPr>
            <p:ph idx="1"/>
          </p:nvPr>
        </p:nvSpPr>
        <p:spPr/>
        <p:txBody>
          <a:bodyPr vert="horz" lIns="91440" tIns="45720" rIns="91440" bIns="45720" rtlCol="0" anchor="t">
            <a:normAutofit/>
          </a:bodyPr>
          <a:lstStyle/>
          <a:p>
            <a:r>
              <a:rPr lang="en-US" sz="1600" dirty="0">
                <a:latin typeface="Noto Sans"/>
                <a:ea typeface="Noto Sans"/>
                <a:cs typeface="Noto Sans"/>
              </a:rPr>
              <a:t>Stigma often delays or prevents individuals from seeking mental health care, contributing to worsening conditions.</a:t>
            </a:r>
          </a:p>
          <a:p>
            <a:r>
              <a:rPr lang="en-US" sz="1600" dirty="0">
                <a:latin typeface="Noto Sans"/>
                <a:ea typeface="Noto Sans"/>
                <a:cs typeface="Noto Sans"/>
              </a:rPr>
              <a:t>Public stigma can deter individuals from sharing their struggles, while self-stigma can erode self-esteem and hope.</a:t>
            </a:r>
          </a:p>
          <a:p>
            <a:endParaRPr lang="en-US" sz="1200" b="1" dirty="0">
              <a:latin typeface="Aptos"/>
            </a:endParaRPr>
          </a:p>
        </p:txBody>
      </p:sp>
      <p:sp>
        <p:nvSpPr>
          <p:cNvPr id="3" name="Title 2">
            <a:extLst>
              <a:ext uri="{FF2B5EF4-FFF2-40B4-BE49-F238E27FC236}">
                <a16:creationId xmlns:a16="http://schemas.microsoft.com/office/drawing/2014/main" id="{A148ABC1-2FEE-9D62-C7D3-1346EC43D3A1}"/>
              </a:ext>
            </a:extLst>
          </p:cNvPr>
          <p:cNvSpPr>
            <a:spLocks noGrp="1"/>
          </p:cNvSpPr>
          <p:nvPr>
            <p:ph type="title"/>
          </p:nvPr>
        </p:nvSpPr>
        <p:spPr/>
        <p:txBody>
          <a:bodyPr/>
          <a:lstStyle/>
          <a:p>
            <a:r>
              <a:rPr lang="en-US" dirty="0">
                <a:latin typeface="Noto Sans"/>
                <a:ea typeface="Noto Sans"/>
                <a:cs typeface="Noto Sans"/>
              </a:rPr>
              <a:t>Impact of Stigma on Help-Seeking Behavior</a:t>
            </a:r>
          </a:p>
        </p:txBody>
      </p:sp>
      <p:sp>
        <p:nvSpPr>
          <p:cNvPr id="4" name="TextBox 3">
            <a:extLst>
              <a:ext uri="{FF2B5EF4-FFF2-40B4-BE49-F238E27FC236}">
                <a16:creationId xmlns:a16="http://schemas.microsoft.com/office/drawing/2014/main" id="{D5A3DFA7-A85E-BFAC-1C07-37BD29C1E620}"/>
              </a:ext>
            </a:extLst>
          </p:cNvPr>
          <p:cNvSpPr txBox="1"/>
          <p:nvPr/>
        </p:nvSpPr>
        <p:spPr>
          <a:xfrm>
            <a:off x="1044615" y="2958055"/>
            <a:ext cx="7459883"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i="1" dirty="0">
                <a:latin typeface="Noto Sans"/>
                <a:ea typeface="Noto Sans"/>
                <a:cs typeface="Noto Sans"/>
              </a:rPr>
              <a:t>Why do you think stigma prevents people from seeking mental health support? Share examples from media, firsthand experiences, or community observations. </a:t>
            </a:r>
          </a:p>
        </p:txBody>
      </p:sp>
    </p:spTree>
    <p:extLst>
      <p:ext uri="{BB962C8B-B14F-4D97-AF65-F5344CB8AC3E}">
        <p14:creationId xmlns:p14="http://schemas.microsoft.com/office/powerpoint/2010/main" val="34536375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1238E81-E068-6D8B-0A56-CD1C3709D0A8}"/>
              </a:ext>
            </a:extLst>
          </p:cNvPr>
          <p:cNvSpPr>
            <a:spLocks noGrp="1"/>
          </p:cNvSpPr>
          <p:nvPr>
            <p:ph idx="1"/>
          </p:nvPr>
        </p:nvSpPr>
        <p:spPr>
          <a:xfrm>
            <a:off x="81139" y="1285079"/>
            <a:ext cx="4797707" cy="3241201"/>
          </a:xfrm>
        </p:spPr>
        <p:txBody>
          <a:bodyPr vert="horz" lIns="91440" tIns="45720" rIns="91440" bIns="45720" rtlCol="0" anchor="t">
            <a:noAutofit/>
          </a:bodyPr>
          <a:lstStyle/>
          <a:p>
            <a:pPr lvl="1">
              <a:buFont typeface="System Font Regular" panose="020B0604020202020204" pitchFamily="34" charset="0"/>
              <a:buChar char="–"/>
            </a:pPr>
            <a:r>
              <a:rPr lang="en-US" sz="1800" b="1" dirty="0">
                <a:latin typeface="Noto Sans"/>
                <a:ea typeface="Noto Sans"/>
                <a:cs typeface="Noto Sans"/>
              </a:rPr>
              <a:t>Community Education:</a:t>
            </a:r>
            <a:r>
              <a:rPr lang="en-US" sz="1800" dirty="0">
                <a:latin typeface="Noto Sans"/>
                <a:ea typeface="Noto Sans"/>
                <a:cs typeface="Noto Sans"/>
              </a:rPr>
              <a:t> Promote mental health literacy through awareness campaigns and outreach.</a:t>
            </a:r>
          </a:p>
          <a:p>
            <a:pPr lvl="1">
              <a:buFont typeface="System Font Regular" panose="020B0604020202020204" pitchFamily="34" charset="0"/>
              <a:buChar char="–"/>
            </a:pPr>
            <a:r>
              <a:rPr lang="en-US" sz="1800" b="1" dirty="0">
                <a:latin typeface="Noto Sans"/>
                <a:ea typeface="Noto Sans"/>
                <a:cs typeface="Noto Sans"/>
              </a:rPr>
              <a:t>Advocacy:</a:t>
            </a:r>
            <a:r>
              <a:rPr lang="en-US" sz="1800" dirty="0">
                <a:latin typeface="Noto Sans"/>
                <a:ea typeface="Noto Sans"/>
                <a:cs typeface="Noto Sans"/>
              </a:rPr>
              <a:t> Encourage leaders to speak openly about mental health and prioritize inclusive policies.</a:t>
            </a:r>
          </a:p>
          <a:p>
            <a:pPr lvl="1">
              <a:buFont typeface="System Font Regular" panose="020B0604020202020204" pitchFamily="34" charset="0"/>
              <a:buChar char="–"/>
            </a:pPr>
            <a:r>
              <a:rPr lang="en-US" sz="1800" b="1" dirty="0">
                <a:latin typeface="Noto Sans"/>
                <a:ea typeface="Noto Sans"/>
                <a:cs typeface="Noto Sans"/>
              </a:rPr>
              <a:t>Person-Centered Language:</a:t>
            </a:r>
            <a:r>
              <a:rPr lang="en-US" sz="1800" dirty="0">
                <a:latin typeface="Noto Sans"/>
                <a:ea typeface="Noto Sans"/>
                <a:cs typeface="Noto Sans"/>
              </a:rPr>
              <a:t> Replace harmful or outdated terms with language that reflects respect and dignity.</a:t>
            </a:r>
          </a:p>
          <a:p>
            <a:endParaRPr lang="en-US" sz="2800" dirty="0">
              <a:latin typeface="Noto Sans"/>
              <a:ea typeface="Noto Sans"/>
              <a:cs typeface="Noto Sans"/>
            </a:endParaRPr>
          </a:p>
        </p:txBody>
      </p:sp>
      <p:sp>
        <p:nvSpPr>
          <p:cNvPr id="3" name="Title 2">
            <a:extLst>
              <a:ext uri="{FF2B5EF4-FFF2-40B4-BE49-F238E27FC236}">
                <a16:creationId xmlns:a16="http://schemas.microsoft.com/office/drawing/2014/main" id="{3BF7C5C5-F3AC-55F1-C751-B1D80CE7038A}"/>
              </a:ext>
            </a:extLst>
          </p:cNvPr>
          <p:cNvSpPr>
            <a:spLocks noGrp="1"/>
          </p:cNvSpPr>
          <p:nvPr>
            <p:ph type="title"/>
          </p:nvPr>
        </p:nvSpPr>
        <p:spPr/>
        <p:txBody>
          <a:bodyPr/>
          <a:lstStyle/>
          <a:p>
            <a:r>
              <a:rPr lang="en-US" dirty="0"/>
              <a:t>Strategies for Challenging Stigma</a:t>
            </a:r>
          </a:p>
        </p:txBody>
      </p:sp>
      <p:pic>
        <p:nvPicPr>
          <p:cNvPr id="4" name="Picture 3" descr="Dispelling the Myths: How to talk about mental health and what you can do  to cure stigma - Franciscan Children's">
            <a:extLst>
              <a:ext uri="{FF2B5EF4-FFF2-40B4-BE49-F238E27FC236}">
                <a16:creationId xmlns:a16="http://schemas.microsoft.com/office/drawing/2014/main" id="{4396E194-0074-211E-3E30-B5D1995A508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80008" y="1342331"/>
            <a:ext cx="3777687" cy="3102680"/>
          </a:xfrm>
          <a:prstGeom prst="rect">
            <a:avLst/>
          </a:prstGeom>
        </p:spPr>
      </p:pic>
    </p:spTree>
    <p:extLst>
      <p:ext uri="{BB962C8B-B14F-4D97-AF65-F5344CB8AC3E}">
        <p14:creationId xmlns:p14="http://schemas.microsoft.com/office/powerpoint/2010/main" val="24826527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0FA34F-0F24-06B7-0EFA-0D45C06180EE}"/>
              </a:ext>
            </a:extLst>
          </p:cNvPr>
          <p:cNvSpPr>
            <a:spLocks noGrp="1"/>
          </p:cNvSpPr>
          <p:nvPr>
            <p:ph idx="1"/>
          </p:nvPr>
        </p:nvSpPr>
        <p:spPr/>
        <p:txBody>
          <a:bodyPr vert="horz" lIns="91440" tIns="45720" rIns="91440" bIns="45720" rtlCol="0" anchor="t">
            <a:normAutofit/>
          </a:bodyPr>
          <a:lstStyle/>
          <a:p>
            <a:r>
              <a:rPr lang="en-US" sz="2000" i="1" dirty="0">
                <a:latin typeface="Noto Sans"/>
                <a:ea typeface="Noto Sans"/>
                <a:cs typeface="Noto Sans"/>
              </a:rPr>
              <a:t>If you were designing a campaign to reduce stigma, what would your key message be? Who would you target, and why?</a:t>
            </a:r>
            <a:endParaRPr lang="en-US" sz="2000" dirty="0">
              <a:latin typeface="Noto Sans"/>
              <a:ea typeface="Noto Sans"/>
              <a:cs typeface="Noto Sans"/>
            </a:endParaRPr>
          </a:p>
        </p:txBody>
      </p:sp>
      <p:sp>
        <p:nvSpPr>
          <p:cNvPr id="3" name="Title 2">
            <a:extLst>
              <a:ext uri="{FF2B5EF4-FFF2-40B4-BE49-F238E27FC236}">
                <a16:creationId xmlns:a16="http://schemas.microsoft.com/office/drawing/2014/main" id="{CD306E34-D7F3-B34D-2DB9-1FB77ECCCCED}"/>
              </a:ext>
            </a:extLst>
          </p:cNvPr>
          <p:cNvSpPr>
            <a:spLocks noGrp="1"/>
          </p:cNvSpPr>
          <p:nvPr>
            <p:ph type="title"/>
          </p:nvPr>
        </p:nvSpPr>
        <p:spPr/>
        <p:txBody>
          <a:bodyPr/>
          <a:lstStyle/>
          <a:p>
            <a:r>
              <a:rPr lang="en-US" dirty="0"/>
              <a:t>Activity</a:t>
            </a:r>
          </a:p>
        </p:txBody>
      </p:sp>
      <p:sp>
        <p:nvSpPr>
          <p:cNvPr id="4" name="TextBox 3">
            <a:extLst>
              <a:ext uri="{FF2B5EF4-FFF2-40B4-BE49-F238E27FC236}">
                <a16:creationId xmlns:a16="http://schemas.microsoft.com/office/drawing/2014/main" id="{DF3073A5-5013-2A91-F998-5E08E4350C74}"/>
              </a:ext>
            </a:extLst>
          </p:cNvPr>
          <p:cNvSpPr txBox="1"/>
          <p:nvPr/>
        </p:nvSpPr>
        <p:spPr>
          <a:xfrm>
            <a:off x="690142" y="2278042"/>
            <a:ext cx="7264559"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indent="-228600">
              <a:buFont typeface=""/>
              <a:buChar char="•"/>
            </a:pPr>
            <a:r>
              <a:rPr lang="en-US" dirty="0">
                <a:solidFill>
                  <a:srgbClr val="000000"/>
                </a:solidFill>
                <a:latin typeface="Noto Sans"/>
                <a:ea typeface="Noto Sans"/>
                <a:cs typeface="Noto Sans"/>
              </a:rPr>
              <a:t>By yourself, draft a short public awareness campaign (e.g., a flyer, social media post, or event outline) that aims to reduce stigma related to mental illness for the general population. ​</a:t>
            </a:r>
          </a:p>
          <a:p>
            <a:pPr marL="685800" lvl="2" indent="-228600">
              <a:buFont typeface="Wingdings"/>
              <a:buChar char="§"/>
            </a:pPr>
            <a:r>
              <a:rPr lang="en-US" sz="1500" dirty="0">
                <a:solidFill>
                  <a:srgbClr val="000000"/>
                </a:solidFill>
                <a:latin typeface="Noto Sans"/>
                <a:ea typeface="Noto Sans"/>
                <a:cs typeface="Noto Sans"/>
              </a:rPr>
              <a:t>Use free tools like Canva!​</a:t>
            </a:r>
          </a:p>
          <a:p>
            <a:pPr marL="685800" lvl="2" indent="-228600">
              <a:buFont typeface="Wingdings"/>
              <a:buChar char="§"/>
            </a:pPr>
            <a:r>
              <a:rPr lang="en-US" sz="1500" dirty="0">
                <a:solidFill>
                  <a:srgbClr val="000000"/>
                </a:solidFill>
                <a:latin typeface="Noto Sans"/>
                <a:ea typeface="Noto Sans"/>
                <a:cs typeface="Noto Sans"/>
              </a:rPr>
              <a:t>No phone? That's OK! Draw it/write it out a piece of regular paper!​</a:t>
            </a:r>
          </a:p>
          <a:p>
            <a:pPr marL="228600" lvl="1" indent="-228600">
              <a:buFont typeface="Courier New,monospace"/>
              <a:buChar char="o"/>
            </a:pPr>
            <a:endParaRPr lang="en-US" dirty="0">
              <a:solidFill>
                <a:srgbClr val="000000"/>
              </a:solidFill>
              <a:latin typeface="Noto Sans"/>
              <a:ea typeface="Noto Sans"/>
              <a:cs typeface="Noto Sans"/>
            </a:endParaRPr>
          </a:p>
          <a:p>
            <a:pPr marL="228600" indent="-228600">
              <a:buFont typeface=""/>
              <a:buChar char="•"/>
            </a:pPr>
            <a:r>
              <a:rPr lang="en-US" dirty="0">
                <a:solidFill>
                  <a:srgbClr val="000000"/>
                </a:solidFill>
                <a:latin typeface="Noto Sans"/>
                <a:ea typeface="Noto Sans"/>
                <a:cs typeface="Noto Sans"/>
              </a:rPr>
              <a:t>You will present these to the rest of the class. </a:t>
            </a:r>
          </a:p>
        </p:txBody>
      </p:sp>
    </p:spTree>
    <p:extLst>
      <p:ext uri="{BB962C8B-B14F-4D97-AF65-F5344CB8AC3E}">
        <p14:creationId xmlns:p14="http://schemas.microsoft.com/office/powerpoint/2010/main" val="31442741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4DFD-4566-8834-DB79-F4270E306BFB}"/>
              </a:ext>
            </a:extLst>
          </p:cNvPr>
          <p:cNvSpPr>
            <a:spLocks noGrp="1"/>
          </p:cNvSpPr>
          <p:nvPr>
            <p:ph type="ctrTitle"/>
          </p:nvPr>
        </p:nvSpPr>
        <p:spPr/>
        <p:txBody>
          <a:bodyPr/>
          <a:lstStyle/>
          <a:p>
            <a:r>
              <a:rPr lang="en-US" dirty="0">
                <a:latin typeface="Noto Sans"/>
                <a:ea typeface="Noto Sans"/>
                <a:cs typeface="Noto Sans"/>
              </a:rPr>
              <a:t>See you next session!</a:t>
            </a:r>
            <a:endParaRPr lang="en-US" dirty="0"/>
          </a:p>
        </p:txBody>
      </p:sp>
    </p:spTree>
    <p:extLst>
      <p:ext uri="{BB962C8B-B14F-4D97-AF65-F5344CB8AC3E}">
        <p14:creationId xmlns:p14="http://schemas.microsoft.com/office/powerpoint/2010/main" val="3440525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054398-76EA-8233-C812-D6D4884F50B1}"/>
              </a:ext>
            </a:extLst>
          </p:cNvPr>
          <p:cNvSpPr>
            <a:spLocks noGrp="1"/>
          </p:cNvSpPr>
          <p:nvPr>
            <p:ph idx="1"/>
          </p:nvPr>
        </p:nvSpPr>
        <p:spPr>
          <a:xfrm>
            <a:off x="630936" y="1285079"/>
            <a:ext cx="3321935" cy="3241201"/>
          </a:xfrm>
        </p:spPr>
        <p:txBody>
          <a:bodyPr vert="horz" lIns="91440" tIns="45720" rIns="91440" bIns="45720" rtlCol="0" anchor="t">
            <a:normAutofit fontScale="85000" lnSpcReduction="10000"/>
          </a:bodyPr>
          <a:lstStyle/>
          <a:p>
            <a:r>
              <a:rPr lang="en-US" dirty="0">
                <a:latin typeface="Noto Sans"/>
                <a:ea typeface="Noto Sans"/>
                <a:cs typeface="Noto Sans"/>
              </a:rPr>
              <a:t>Navigator will copy and paste the community norms on this slide that are agreed upon by the entire group in Session 1.</a:t>
            </a:r>
          </a:p>
          <a:p>
            <a:r>
              <a:rPr lang="en-US" dirty="0">
                <a:latin typeface="Noto Sans"/>
                <a:ea typeface="Noto Sans"/>
                <a:cs typeface="Noto Sans"/>
              </a:rPr>
              <a:t>  Navigator will display community norms at the beginning of each session and ask group if they're still OK with them, or if they want to add/change anything.</a:t>
            </a: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p:txBody>
      </p:sp>
      <p:sp>
        <p:nvSpPr>
          <p:cNvPr id="3" name="Title 2">
            <a:extLst>
              <a:ext uri="{FF2B5EF4-FFF2-40B4-BE49-F238E27FC236}">
                <a16:creationId xmlns:a16="http://schemas.microsoft.com/office/drawing/2014/main" id="{4F55885D-E8F7-C927-8B35-839D5CC2AF7D}"/>
              </a:ext>
            </a:extLst>
          </p:cNvPr>
          <p:cNvSpPr>
            <a:spLocks noGrp="1"/>
          </p:cNvSpPr>
          <p:nvPr>
            <p:ph type="title"/>
          </p:nvPr>
        </p:nvSpPr>
        <p:spPr/>
        <p:txBody>
          <a:bodyPr/>
          <a:lstStyle/>
          <a:p>
            <a:r>
              <a:rPr lang="en-US" dirty="0">
                <a:latin typeface="Noto Sans"/>
                <a:ea typeface="Noto Sans"/>
                <a:cs typeface="Noto Sans"/>
              </a:rPr>
              <a:t>Our Community Norms </a:t>
            </a:r>
          </a:p>
        </p:txBody>
      </p:sp>
      <p:sp>
        <p:nvSpPr>
          <p:cNvPr id="5" name="Content Placeholder 1">
            <a:extLst>
              <a:ext uri="{FF2B5EF4-FFF2-40B4-BE49-F238E27FC236}">
                <a16:creationId xmlns:a16="http://schemas.microsoft.com/office/drawing/2014/main" id="{D86023A7-5D26-D45D-CBD7-49E3C609D910}"/>
              </a:ext>
            </a:extLst>
          </p:cNvPr>
          <p:cNvSpPr txBox="1">
            <a:spLocks/>
          </p:cNvSpPr>
          <p:nvPr/>
        </p:nvSpPr>
        <p:spPr>
          <a:xfrm>
            <a:off x="4443830" y="1285561"/>
            <a:ext cx="3321935" cy="3241201"/>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latin typeface="Noto Sans"/>
                <a:ea typeface="Noto Sans"/>
                <a:cs typeface="Noto Sans"/>
              </a:rPr>
              <a:t> </a:t>
            </a:r>
            <a:endParaRPr lang="en-US">
              <a:latin typeface="Noto Sans"/>
              <a:ea typeface="Noto Sans"/>
              <a:cs typeface="Noto Sans"/>
            </a:endParaRP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p:txBody>
      </p:sp>
    </p:spTree>
    <p:extLst>
      <p:ext uri="{BB962C8B-B14F-4D97-AF65-F5344CB8AC3E}">
        <p14:creationId xmlns:p14="http://schemas.microsoft.com/office/powerpoint/2010/main" val="1238733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78A2-80AA-D502-0F0E-2A6E5E97E2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B15054-C889-F28F-6805-461571744FA3}"/>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Navigator will pick an Icebreaker of their choosing and write the instructions on this slide. </a:t>
            </a:r>
          </a:p>
        </p:txBody>
      </p:sp>
      <p:sp>
        <p:nvSpPr>
          <p:cNvPr id="3" name="Title 2">
            <a:extLst>
              <a:ext uri="{FF2B5EF4-FFF2-40B4-BE49-F238E27FC236}">
                <a16:creationId xmlns:a16="http://schemas.microsoft.com/office/drawing/2014/main" id="{5218D132-F32B-72DF-01DC-D340F5BFB991}"/>
              </a:ext>
            </a:extLst>
          </p:cNvPr>
          <p:cNvSpPr>
            <a:spLocks noGrp="1"/>
          </p:cNvSpPr>
          <p:nvPr>
            <p:ph type="title"/>
          </p:nvPr>
        </p:nvSpPr>
        <p:spPr/>
        <p:txBody>
          <a:bodyPr/>
          <a:lstStyle/>
          <a:p>
            <a:r>
              <a:rPr lang="en-US" dirty="0">
                <a:latin typeface="Noto Sans"/>
                <a:ea typeface="Noto Sans"/>
                <a:cs typeface="Noto Sans"/>
              </a:rPr>
              <a:t>Icebreaker 1 - Instructions</a:t>
            </a:r>
            <a:endParaRPr lang="en-US" dirty="0"/>
          </a:p>
        </p:txBody>
      </p:sp>
    </p:spTree>
    <p:extLst>
      <p:ext uri="{BB962C8B-B14F-4D97-AF65-F5344CB8AC3E}">
        <p14:creationId xmlns:p14="http://schemas.microsoft.com/office/powerpoint/2010/main" val="493126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35C6B-BF4E-1BFF-1E1E-8A3C17C6EE3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E43008-B5A3-C29A-0107-46FC15704435}"/>
              </a:ext>
            </a:extLst>
          </p:cNvPr>
          <p:cNvSpPr>
            <a:spLocks noGrp="1"/>
          </p:cNvSpPr>
          <p:nvPr>
            <p:ph idx="1"/>
          </p:nvPr>
        </p:nvSpPr>
        <p:spPr>
          <a:xfrm>
            <a:off x="630936" y="923370"/>
            <a:ext cx="7886700" cy="3291840"/>
          </a:xfrm>
        </p:spPr>
        <p:txBody>
          <a:bodyPr vert="horz" lIns="91440" tIns="45720" rIns="91440" bIns="45720" rtlCol="0" anchor="t">
            <a:normAutofit/>
          </a:bodyPr>
          <a:lstStyle/>
          <a:p>
            <a:r>
              <a:rPr lang="en-US" sz="1400" dirty="0">
                <a:latin typeface="Noto Sans"/>
                <a:ea typeface="Noto Sans"/>
                <a:cs typeface="Noto Sans"/>
              </a:rPr>
              <a:t>What terms and concepts do you remember from Session 1? You will have a minute to write down as many as you can remember, with the help of your team.</a:t>
            </a:r>
            <a:endParaRPr lang="en-US" sz="1600" dirty="0"/>
          </a:p>
        </p:txBody>
      </p:sp>
      <p:sp>
        <p:nvSpPr>
          <p:cNvPr id="3" name="Title 2">
            <a:extLst>
              <a:ext uri="{FF2B5EF4-FFF2-40B4-BE49-F238E27FC236}">
                <a16:creationId xmlns:a16="http://schemas.microsoft.com/office/drawing/2014/main" id="{9E74A53D-D142-7118-D74D-DFF985088EDE}"/>
              </a:ext>
            </a:extLst>
          </p:cNvPr>
          <p:cNvSpPr>
            <a:spLocks noGrp="1"/>
          </p:cNvSpPr>
          <p:nvPr>
            <p:ph type="title"/>
          </p:nvPr>
        </p:nvSpPr>
        <p:spPr/>
        <p:txBody>
          <a:bodyPr/>
          <a:lstStyle/>
          <a:p>
            <a:r>
              <a:rPr lang="en-US" dirty="0">
                <a:latin typeface="Noto Sans"/>
                <a:ea typeface="Noto Sans"/>
                <a:cs typeface="Noto Sans"/>
              </a:rPr>
              <a:t>Review from Session 1: Minute to Win It</a:t>
            </a:r>
            <a:endParaRPr lang="en-US" dirty="0"/>
          </a:p>
        </p:txBody>
      </p:sp>
      <p:sp>
        <p:nvSpPr>
          <p:cNvPr id="4" name="TextBox 3">
            <a:extLst>
              <a:ext uri="{FF2B5EF4-FFF2-40B4-BE49-F238E27FC236}">
                <a16:creationId xmlns:a16="http://schemas.microsoft.com/office/drawing/2014/main" id="{F54487DE-659B-DD12-1B87-E0BFFF872301}"/>
              </a:ext>
            </a:extLst>
          </p:cNvPr>
          <p:cNvSpPr txBox="1"/>
          <p:nvPr/>
        </p:nvSpPr>
        <p:spPr>
          <a:xfrm>
            <a:off x="349771" y="1493858"/>
            <a:ext cx="14763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Team 1:</a:t>
            </a:r>
            <a:endParaRPr lang="en-US" dirty="0">
              <a:latin typeface="Arial"/>
              <a:ea typeface="Noto Sans"/>
              <a:cs typeface="Arial"/>
            </a:endParaRPr>
          </a:p>
        </p:txBody>
      </p:sp>
      <p:sp>
        <p:nvSpPr>
          <p:cNvPr id="5" name="TextBox 4">
            <a:extLst>
              <a:ext uri="{FF2B5EF4-FFF2-40B4-BE49-F238E27FC236}">
                <a16:creationId xmlns:a16="http://schemas.microsoft.com/office/drawing/2014/main" id="{FAE58A2B-2563-2E45-232A-24600011DFE3}"/>
              </a:ext>
            </a:extLst>
          </p:cNvPr>
          <p:cNvSpPr txBox="1"/>
          <p:nvPr/>
        </p:nvSpPr>
        <p:spPr>
          <a:xfrm>
            <a:off x="6035835" y="1493857"/>
            <a:ext cx="14763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Team 2:</a:t>
            </a:r>
            <a:endParaRPr lang="en-US" dirty="0">
              <a:latin typeface="Arial"/>
              <a:ea typeface="Noto Sans"/>
              <a:cs typeface="Arial"/>
            </a:endParaRPr>
          </a:p>
        </p:txBody>
      </p:sp>
      <p:cxnSp>
        <p:nvCxnSpPr>
          <p:cNvPr id="6" name="Straight Arrow Connector 5">
            <a:extLst>
              <a:ext uri="{FF2B5EF4-FFF2-40B4-BE49-F238E27FC236}">
                <a16:creationId xmlns:a16="http://schemas.microsoft.com/office/drawing/2014/main" id="{2306A658-1AE3-2F87-B66E-A94F1487953F}"/>
              </a:ext>
            </a:extLst>
          </p:cNvPr>
          <p:cNvCxnSpPr/>
          <p:nvPr/>
        </p:nvCxnSpPr>
        <p:spPr>
          <a:xfrm>
            <a:off x="4298192" y="1494105"/>
            <a:ext cx="3567" cy="3451296"/>
          </a:xfrm>
          <a:prstGeom prst="straightConnector1">
            <a:avLst/>
          </a:prstGeom>
          <a:ln>
            <a:solidFill>
              <a:srgbClr val="F37321"/>
            </a:solidFill>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737006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91E15-1D19-0536-A605-C5A864AFA69E}"/>
              </a:ext>
            </a:extLst>
          </p:cNvPr>
          <p:cNvSpPr>
            <a:spLocks noGrp="1"/>
          </p:cNvSpPr>
          <p:nvPr>
            <p:ph type="title"/>
          </p:nvPr>
        </p:nvSpPr>
        <p:spPr>
          <a:xfrm>
            <a:off x="623888" y="1289635"/>
            <a:ext cx="7200900" cy="2139553"/>
          </a:xfrm>
        </p:spPr>
        <p:txBody>
          <a:bodyPr/>
          <a:lstStyle/>
          <a:p>
            <a:r>
              <a:rPr lang="en-US" dirty="0">
                <a:latin typeface="Noto Sans"/>
                <a:ea typeface="Noto Sans"/>
                <a:cs typeface="Noto Sans"/>
              </a:rPr>
              <a:t>Module 1.2 - </a:t>
            </a:r>
            <a:r>
              <a:rPr lang="en-US" dirty="0">
                <a:solidFill>
                  <a:srgbClr val="000000"/>
                </a:solidFill>
                <a:latin typeface="Noto Sans"/>
                <a:ea typeface="Noto Sans"/>
                <a:cs typeface="Noto Sans"/>
              </a:rPr>
              <a:t>Cultural Perceptions of Mental Health </a:t>
            </a:r>
            <a:endParaRPr lang="en-US" sz="1600" b="0" dirty="0">
              <a:solidFill>
                <a:srgbClr val="253746"/>
              </a:solidFill>
            </a:endParaRPr>
          </a:p>
        </p:txBody>
      </p:sp>
      <p:sp>
        <p:nvSpPr>
          <p:cNvPr id="5" name="Text Placeholder 4">
            <a:extLst>
              <a:ext uri="{FF2B5EF4-FFF2-40B4-BE49-F238E27FC236}">
                <a16:creationId xmlns:a16="http://schemas.microsoft.com/office/drawing/2014/main" id="{5C5D5B0C-473B-A533-54B2-350AC7AFB583}"/>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Understanding Stigma in Diverse Communities</a:t>
            </a:r>
            <a:endParaRPr lang="en-US" dirty="0"/>
          </a:p>
        </p:txBody>
      </p:sp>
    </p:spTree>
    <p:extLst>
      <p:ext uri="{BB962C8B-B14F-4D97-AF65-F5344CB8AC3E}">
        <p14:creationId xmlns:p14="http://schemas.microsoft.com/office/powerpoint/2010/main" val="20260649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9E2DC7-DEE8-7C4D-0476-E8C8934D6DFC}"/>
              </a:ext>
            </a:extLst>
          </p:cNvPr>
          <p:cNvSpPr>
            <a:spLocks noGrp="1"/>
          </p:cNvSpPr>
          <p:nvPr>
            <p:ph type="title"/>
          </p:nvPr>
        </p:nvSpPr>
        <p:spPr/>
        <p:txBody>
          <a:bodyPr/>
          <a:lstStyle/>
          <a:p>
            <a:r>
              <a:rPr lang="en-US" dirty="0"/>
              <a:t>Think-Pair-Share</a:t>
            </a:r>
          </a:p>
        </p:txBody>
      </p:sp>
      <p:sp>
        <p:nvSpPr>
          <p:cNvPr id="4" name="Content Placeholder 3">
            <a:extLst>
              <a:ext uri="{FF2B5EF4-FFF2-40B4-BE49-F238E27FC236}">
                <a16:creationId xmlns:a16="http://schemas.microsoft.com/office/drawing/2014/main" id="{43078466-B6FC-069A-CD50-AFC25A582B60}"/>
              </a:ext>
            </a:extLst>
          </p:cNvPr>
          <p:cNvSpPr>
            <a:spLocks noGrp="1"/>
          </p:cNvSpPr>
          <p:nvPr>
            <p:ph sz="half" idx="1"/>
          </p:nvPr>
        </p:nvSpPr>
        <p:spPr>
          <a:xfrm>
            <a:off x="503934" y="1183897"/>
            <a:ext cx="8217543" cy="3291840"/>
          </a:xfrm>
        </p:spPr>
        <p:txBody>
          <a:bodyPr vert="horz" lIns="91440" tIns="45720" rIns="91440" bIns="45720" rtlCol="0" anchor="t">
            <a:noAutofit/>
          </a:bodyPr>
          <a:lstStyle/>
          <a:p>
            <a:pPr marL="0" indent="0">
              <a:buNone/>
            </a:pPr>
            <a:endParaRPr lang="en-US" sz="1100" dirty="0">
              <a:latin typeface="Noto Sans"/>
              <a:ea typeface="Noto Sans"/>
              <a:cs typeface="Noto Sans"/>
            </a:endParaRPr>
          </a:p>
          <a:p>
            <a:pPr marL="0" indent="0">
              <a:buNone/>
            </a:pPr>
            <a:r>
              <a:rPr lang="en-US" sz="2800" i="1" dirty="0">
                <a:latin typeface="Noto Sans"/>
                <a:ea typeface="Noto Sans"/>
                <a:cs typeface="Noto Sans"/>
              </a:rPr>
              <a:t>What are common beliefs or taboos about mental health in your culture or community? </a:t>
            </a:r>
            <a:endParaRPr lang="en-US" sz="2800" dirty="0">
              <a:latin typeface="Noto Sans"/>
              <a:ea typeface="Noto Sans"/>
              <a:cs typeface="Noto Sans"/>
            </a:endParaRPr>
          </a:p>
          <a:p>
            <a:pPr marL="0" indent="0">
              <a:buNone/>
            </a:pPr>
            <a:endParaRPr lang="en-US" sz="2800" i="1" dirty="0">
              <a:latin typeface="Noto Sans"/>
              <a:ea typeface="Noto Sans"/>
              <a:cs typeface="Noto Sans"/>
            </a:endParaRPr>
          </a:p>
          <a:p>
            <a:pPr marL="0" indent="0">
              <a:buNone/>
            </a:pPr>
            <a:r>
              <a:rPr lang="en-US" sz="2800" i="1" dirty="0">
                <a:latin typeface="Noto Sans"/>
                <a:ea typeface="Noto Sans"/>
                <a:cs typeface="Noto Sans"/>
              </a:rPr>
              <a:t>How do these beliefs affect individuals seeking help?</a:t>
            </a:r>
            <a:endParaRPr lang="en-US" sz="2800" dirty="0">
              <a:latin typeface="Noto Sans"/>
              <a:ea typeface="Noto Sans"/>
              <a:cs typeface="Noto Sans"/>
            </a:endParaRPr>
          </a:p>
          <a:p>
            <a:endParaRPr lang="en-US" sz="1400" dirty="0">
              <a:latin typeface="Noto Sans"/>
              <a:ea typeface="Noto Sans"/>
              <a:cs typeface="Noto Sans"/>
            </a:endParaRPr>
          </a:p>
        </p:txBody>
      </p:sp>
    </p:spTree>
    <p:extLst>
      <p:ext uri="{BB962C8B-B14F-4D97-AF65-F5344CB8AC3E}">
        <p14:creationId xmlns:p14="http://schemas.microsoft.com/office/powerpoint/2010/main" val="3267314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7A902D-BE9A-CF21-FB8D-6FBBF3DBC121}"/>
              </a:ext>
            </a:extLst>
          </p:cNvPr>
          <p:cNvSpPr>
            <a:spLocks noGrp="1"/>
          </p:cNvSpPr>
          <p:nvPr>
            <p:ph type="title"/>
          </p:nvPr>
        </p:nvSpPr>
        <p:spPr>
          <a:xfrm>
            <a:off x="628650" y="197922"/>
            <a:ext cx="7185660" cy="625712"/>
          </a:xfrm>
        </p:spPr>
        <p:txBody>
          <a:bodyPr>
            <a:normAutofit fontScale="90000"/>
          </a:bodyPr>
          <a:lstStyle/>
          <a:p>
            <a:r>
              <a:rPr lang="en-US" dirty="0">
                <a:latin typeface="Noto Sans"/>
                <a:ea typeface="Noto Sans"/>
                <a:cs typeface="Noto Sans"/>
              </a:rPr>
              <a:t>Stereotypes and Misconceptions Surrounding Mental Health</a:t>
            </a:r>
            <a:endParaRPr lang="en-US" dirty="0"/>
          </a:p>
        </p:txBody>
      </p:sp>
      <p:sp>
        <p:nvSpPr>
          <p:cNvPr id="2" name="TextBox 1">
            <a:extLst>
              <a:ext uri="{FF2B5EF4-FFF2-40B4-BE49-F238E27FC236}">
                <a16:creationId xmlns:a16="http://schemas.microsoft.com/office/drawing/2014/main" id="{600C8C8B-78C4-FFFE-AFAD-3A227C38A1A8}"/>
              </a:ext>
            </a:extLst>
          </p:cNvPr>
          <p:cNvSpPr txBox="1"/>
          <p:nvPr/>
        </p:nvSpPr>
        <p:spPr>
          <a:xfrm>
            <a:off x="5327560" y="1095725"/>
            <a:ext cx="3357288" cy="36625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Symbol"/>
              <a:buChar char="•"/>
            </a:pPr>
            <a:r>
              <a:rPr lang="en-US" sz="1600" dirty="0">
                <a:latin typeface="Noto Sans"/>
                <a:ea typeface="Noto Sans"/>
                <a:cs typeface="Noto Sans"/>
              </a:rPr>
              <a:t>Mental health stigma varies across cultures and can manifest as shame, denial, or secrecy. For example:</a:t>
            </a:r>
            <a:endParaRPr lang="en-US" sz="1600" b="1" dirty="0">
              <a:latin typeface="Noto Sans"/>
              <a:ea typeface="Noto Sans"/>
              <a:cs typeface="Noto Sans"/>
            </a:endParaRPr>
          </a:p>
          <a:p>
            <a:endParaRPr lang="en-US" sz="1600" dirty="0">
              <a:latin typeface="Noto Sans"/>
              <a:ea typeface="Noto Sans"/>
              <a:cs typeface="Noto Sans"/>
            </a:endParaRPr>
          </a:p>
          <a:p>
            <a:pPr marL="742950" lvl="1" indent="-285750">
              <a:buFont typeface="Courier New"/>
              <a:buChar char="o"/>
            </a:pPr>
            <a:r>
              <a:rPr lang="en-US" sz="1600" dirty="0">
                <a:latin typeface="Noto Sans"/>
                <a:ea typeface="Noto Sans"/>
                <a:cs typeface="Noto Sans"/>
              </a:rPr>
              <a:t>In some cultures, mental illness is viewed as a moral failing or spiritual weakness.</a:t>
            </a:r>
          </a:p>
          <a:p>
            <a:pPr lvl="1"/>
            <a:endParaRPr lang="en-US" sz="1600" dirty="0">
              <a:latin typeface="Noto Sans"/>
              <a:ea typeface="Noto Sans"/>
              <a:cs typeface="Noto Sans"/>
            </a:endParaRPr>
          </a:p>
          <a:p>
            <a:pPr marL="742950" lvl="1" indent="-285750">
              <a:buFont typeface="Courier New"/>
              <a:buChar char="o"/>
            </a:pPr>
            <a:r>
              <a:rPr lang="en-US" sz="1600" dirty="0">
                <a:latin typeface="Noto Sans"/>
                <a:ea typeface="Noto Sans"/>
                <a:cs typeface="Noto Sans"/>
              </a:rPr>
              <a:t>Seeking therapy may be perceived as a sign of vulnerability or failure</a:t>
            </a:r>
            <a:r>
              <a:rPr lang="en-US" sz="1600" dirty="0">
                <a:latin typeface="Aptos"/>
                <a:ea typeface="Noto Sans"/>
                <a:cs typeface="Noto Sans"/>
              </a:rPr>
              <a:t>.</a:t>
            </a:r>
          </a:p>
          <a:p>
            <a:endParaRPr lang="en-US" sz="2400" dirty="0">
              <a:latin typeface="Noto Sans"/>
              <a:ea typeface="Noto Sans"/>
              <a:cs typeface="Noto Sans"/>
            </a:endParaRPr>
          </a:p>
        </p:txBody>
      </p:sp>
      <p:pic>
        <p:nvPicPr>
          <p:cNvPr id="8" name="Content Placeholder 7" descr="Redefining Normal: Challenging Stereotypes and Redefining Mental Health ...">
            <a:extLst>
              <a:ext uri="{FF2B5EF4-FFF2-40B4-BE49-F238E27FC236}">
                <a16:creationId xmlns:a16="http://schemas.microsoft.com/office/drawing/2014/main" id="{4626113A-1EF1-260D-B1FE-2D2C642B94EC}"/>
              </a:ext>
            </a:extLst>
          </p:cNvPr>
          <p:cNvPicPr>
            <a:picLocks noGrp="1" noChangeAspect="1"/>
          </p:cNvPicPr>
          <p:nvPr>
            <p:ph sz="half" idx="1"/>
          </p:nvPr>
        </p:nvPicPr>
        <p:blipFill>
          <a:blip r:embed="rId2" cstate="email">
            <a:extLst>
              <a:ext uri="{28A0092B-C50C-407E-A947-70E740481C1C}">
                <a14:useLocalDpi xmlns:a14="http://schemas.microsoft.com/office/drawing/2010/main"/>
              </a:ext>
            </a:extLst>
          </a:blip>
          <a:srcRect/>
          <a:stretch/>
        </p:blipFill>
        <p:spPr>
          <a:xfrm>
            <a:off x="0" y="1283645"/>
            <a:ext cx="5255314" cy="3040378"/>
          </a:xfrm>
        </p:spPr>
      </p:pic>
    </p:spTree>
    <p:extLst>
      <p:ext uri="{BB962C8B-B14F-4D97-AF65-F5344CB8AC3E}">
        <p14:creationId xmlns:p14="http://schemas.microsoft.com/office/powerpoint/2010/main" val="1243325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2EB7B-CC28-5F33-0E77-6682B80DC25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E9890C8-13FF-0864-50C3-3BA4C5C3ED35}"/>
              </a:ext>
            </a:extLst>
          </p:cNvPr>
          <p:cNvSpPr>
            <a:spLocks noGrp="1"/>
          </p:cNvSpPr>
          <p:nvPr>
            <p:ph type="title"/>
          </p:nvPr>
        </p:nvSpPr>
        <p:spPr/>
        <p:txBody>
          <a:bodyPr/>
          <a:lstStyle/>
          <a:p>
            <a:r>
              <a:rPr lang="en-US" dirty="0">
                <a:latin typeface="Noto Sans"/>
                <a:ea typeface="Noto Sans"/>
                <a:cs typeface="Noto Sans"/>
              </a:rPr>
              <a:t>Written Reflection: Stereotypes &amp; Stigmas</a:t>
            </a:r>
            <a:endParaRPr lang="en-US" dirty="0"/>
          </a:p>
        </p:txBody>
      </p:sp>
      <p:sp>
        <p:nvSpPr>
          <p:cNvPr id="2" name="TextBox 1">
            <a:extLst>
              <a:ext uri="{FF2B5EF4-FFF2-40B4-BE49-F238E27FC236}">
                <a16:creationId xmlns:a16="http://schemas.microsoft.com/office/drawing/2014/main" id="{6169E20D-3FE1-5267-E4A7-4B87DAEB5C98}"/>
              </a:ext>
            </a:extLst>
          </p:cNvPr>
          <p:cNvSpPr txBox="1"/>
          <p:nvPr/>
        </p:nvSpPr>
        <p:spPr>
          <a:xfrm>
            <a:off x="638634" y="1287261"/>
            <a:ext cx="7812594"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Use the worksheet to do a 10-minute written reflection during which you will:</a:t>
            </a:r>
          </a:p>
          <a:p>
            <a:pPr marL="742950" lvl="1" indent="-285750">
              <a:buFont typeface="Courier New"/>
              <a:buChar char="○"/>
            </a:pPr>
            <a:r>
              <a:rPr lang="en-US" dirty="0">
                <a:latin typeface="Noto Sans"/>
                <a:ea typeface="Noto Sans"/>
                <a:cs typeface="Noto Sans"/>
              </a:rPr>
              <a:t>list examples of stereotypes and/or stigmas they have encountered or heard about mental illness;</a:t>
            </a:r>
          </a:p>
          <a:p>
            <a:pPr marL="742950" lvl="1" indent="-285750">
              <a:buFont typeface="Courier New"/>
              <a:buChar char="○"/>
            </a:pPr>
            <a:r>
              <a:rPr lang="en-US" dirty="0">
                <a:latin typeface="Noto Sans"/>
                <a:ea typeface="Noto Sans"/>
                <a:cs typeface="Noto Sans"/>
              </a:rPr>
              <a:t>discuss how these stereotypes and/or stigmas impact individuals’ willingness to seek care. </a:t>
            </a:r>
          </a:p>
          <a:p>
            <a:endParaRPr lang="en-US" dirty="0">
              <a:latin typeface="Noto Sans"/>
              <a:ea typeface="Noto Sans"/>
              <a:cs typeface="Noto Sans"/>
            </a:endParaRPr>
          </a:p>
          <a:p>
            <a:r>
              <a:rPr lang="en-US" dirty="0">
                <a:latin typeface="Noto Sans"/>
                <a:ea typeface="Noto Sans"/>
                <a:cs typeface="Noto Sans"/>
              </a:rPr>
              <a:t>You can use technology (phones, tablets or laptops) to help research possible stereotypes, if needed.</a:t>
            </a:r>
          </a:p>
        </p:txBody>
      </p:sp>
    </p:spTree>
    <p:extLst>
      <p:ext uri="{BB962C8B-B14F-4D97-AF65-F5344CB8AC3E}">
        <p14:creationId xmlns:p14="http://schemas.microsoft.com/office/powerpoint/2010/main" val="243531119"/>
      </p:ext>
    </p:extLst>
  </p:cSld>
  <p:clrMapOvr>
    <a:masterClrMapping/>
  </p:clrMapOvr>
</p:sld>
</file>

<file path=ppt/theme/theme1.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6F2769-7194-4217-93D3-3AF3A4742282}">
  <ds:schemaRefs>
    <ds:schemaRef ds:uri="http://schemas.openxmlformats.org/package/2006/metadata/core-properties"/>
    <ds:schemaRef ds:uri="http://schemas.microsoft.com/office/2006/documentManagement/types"/>
    <ds:schemaRef ds:uri="http://purl.org/dc/elements/1.1/"/>
    <ds:schemaRef ds:uri="http://www.w3.org/XML/1998/namespace"/>
    <ds:schemaRef ds:uri="http://purl.org/dc/terms/"/>
    <ds:schemaRef ds:uri="http://schemas.microsoft.com/office/infopath/2007/PartnerControls"/>
    <ds:schemaRef ds:uri="48e769e3-d160-4238-8758-582613b64169"/>
    <ds:schemaRef ds:uri="b5fce80b-0e0a-4fa4-a000-b17fcd0d1776"/>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34957FE5-9386-4BD9-AC5D-45857029BC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7D2A1B0-FF3E-4009-940D-AED0EB70A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fhi-360-powerpoint-template-option-a-noto-sans-font</Template>
  <TotalTime>5976</TotalTime>
  <Words>1683</Words>
  <Application>Microsoft Office PowerPoint</Application>
  <PresentationFormat>On-screen Show (16:9)</PresentationFormat>
  <Paragraphs>134</Paragraphs>
  <Slides>25</Slides>
  <Notes>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25</vt:i4>
      </vt:variant>
    </vt:vector>
  </HeadingPairs>
  <TitlesOfParts>
    <vt:vector size="35" baseType="lpstr">
      <vt:lpstr>Aptos</vt:lpstr>
      <vt:lpstr>Arial</vt:lpstr>
      <vt:lpstr>Calibri</vt:lpstr>
      <vt:lpstr>Courier New</vt:lpstr>
      <vt:lpstr>Courier New,monospace</vt:lpstr>
      <vt:lpstr>Noto Sans</vt:lpstr>
      <vt:lpstr>Symbol</vt:lpstr>
      <vt:lpstr>System Font Regular</vt:lpstr>
      <vt:lpstr>Wingdings</vt:lpstr>
      <vt:lpstr>fhi-360-powerpoint-template-option-a-noto-sans-font</vt:lpstr>
      <vt:lpstr>Session 2</vt:lpstr>
      <vt:lpstr>PowerPoint Presentation</vt:lpstr>
      <vt:lpstr>Our Community Norms </vt:lpstr>
      <vt:lpstr>Icebreaker 1 - Instructions</vt:lpstr>
      <vt:lpstr>Review from Session 1: Minute to Win It</vt:lpstr>
      <vt:lpstr>Module 1.2 - Cultural Perceptions of Mental Health </vt:lpstr>
      <vt:lpstr>Think-Pair-Share</vt:lpstr>
      <vt:lpstr>Stereotypes and Misconceptions Surrounding Mental Health</vt:lpstr>
      <vt:lpstr>Written Reflection: Stereotypes &amp; Stigmas</vt:lpstr>
      <vt:lpstr>The Impact of Stigma on Help-Seeking Behavior</vt:lpstr>
      <vt:lpstr>Stigma &amp; Mental Health: A Case Study</vt:lpstr>
      <vt:lpstr>Person-First Language and Its Importance</vt:lpstr>
      <vt:lpstr>Person-First Language and Its Importance: Continued</vt:lpstr>
      <vt:lpstr>How does language influence perceptions and attitudes toward mental health?</vt:lpstr>
      <vt:lpstr>Strategies for Challenging Stigma and  Promoting Help-seeking Behaviors</vt:lpstr>
      <vt:lpstr>Strategies for Challenging Stigma and  Promoting Help-seeking Behaviors (Continued)</vt:lpstr>
      <vt:lpstr>Let's get creative! - A Public Awareness Campaign</vt:lpstr>
      <vt:lpstr>Brain (&amp; Bathroom) Break</vt:lpstr>
      <vt:lpstr>Module 1.3 - Stigma Reduction</vt:lpstr>
      <vt:lpstr>Understand Types of Stigmas </vt:lpstr>
      <vt:lpstr>Common Stereotypes &amp; Misconceptions</vt:lpstr>
      <vt:lpstr>Impact of Stigma on Help-Seeking Behavior</vt:lpstr>
      <vt:lpstr>Strategies for Challenging Stigma</vt:lpstr>
      <vt:lpstr>Activity</vt:lpstr>
      <vt:lpstr>See you next session!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Jessica Baker</cp:lastModifiedBy>
  <cp:revision>693</cp:revision>
  <dcterms:created xsi:type="dcterms:W3CDTF">2010-04-12T23:12:02Z</dcterms:created>
  <dcterms:modified xsi:type="dcterms:W3CDTF">2025-05-15T12:57:12Z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Author 2">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ediaServiceImageTags">
    <vt:lpwstr/>
  </property>
  <property fmtid="{D5CDD505-2E9C-101B-9397-08002B2CF9AE}" pid="11" name="Order">
    <vt:r8>16500</vt:r8>
  </property>
</Properties>
</file>